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s/slide8.xml" ContentType="application/vnd.openxmlformats-officedocument.presentationml.slide+xml"/>
  <Override PartName="/docProps/app.xml" ContentType="application/vnd.openxmlformats-officedocument.extended-propertie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docProps/core.xml" ContentType="application/vnd.openxmlformats-package.core-properties+xml"/>
  <Override PartName="/ppt/viewProps.xml" ContentType="application/vnd.openxmlformats-officedocument.presentationml.viewProps+xml"/>
  <Override PartName="/ppt/slides/slide7.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presProps" Target="presProps.xml" /><Relationship Id="rId14" Type="http://schemas.openxmlformats.org/officeDocument/2006/relationships/tableStyles" Target="tableStyles.xml" /><Relationship Id="rId15"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Title Slid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ctrTitle" hasCustomPrompt="0"/>
          </p:nvPr>
        </p:nvSpPr>
        <p:spPr bwMode="auto">
          <a:xfrm>
            <a:off x="1524000" y="1122363"/>
            <a:ext cx="9144000" cy="2387600"/>
          </a:xfrm>
        </p:spPr>
        <p:txBody>
          <a:bodyPr anchor="b"/>
          <a:lstStyle>
            <a:lvl1pPr algn="ctr">
              <a:defRPr sz="6000"/>
            </a:lvl1pPr>
          </a:lstStyle>
          <a:p>
            <a:pPr>
              <a:defRPr/>
            </a:pPr>
            <a:r>
              <a:rPr lang="en-US"/>
              <a:t>Click to edit Master title style</a:t>
            </a:r>
            <a:endParaRPr/>
          </a:p>
        </p:txBody>
      </p:sp>
      <p:sp>
        <p:nvSpPr>
          <p:cNvPr id="3" name="Subtitle 2" hidden="0"/>
          <p:cNvSpPr>
            <a:spLocks noGrp="1"/>
          </p:cNvSpPr>
          <p:nvPr isPhoto="0" userDrawn="0">
            <p:ph type="subTitle" idx="1" hasCustomPrompt="0"/>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4"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le and Vertical Tex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3" name="Vertical Text Placeholder 2" hidden="0"/>
          <p:cNvSpPr>
            <a:spLocks noGrp="1"/>
          </p:cNvSpPr>
          <p:nvPr isPhoto="0" userDrawn="0">
            <p:ph type="body" orient="vert" idx="1" hasCustomPrompt="0"/>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Vertical Title and Text">
    <p:spTree>
      <p:nvGrpSpPr>
        <p:cNvPr id="1" name="" hidden="0"/>
        <p:cNvGrpSpPr/>
        <p:nvPr isPhoto="0" userDrawn="0"/>
      </p:nvGrpSpPr>
      <p:grpSpPr bwMode="auto">
        <a:xfrm>
          <a:off x="0" y="0"/>
          <a:ext cx="0" cy="0"/>
          <a:chOff x="0" y="0"/>
          <a:chExt cx="0" cy="0"/>
        </a:xfrm>
      </p:grpSpPr>
      <p:sp>
        <p:nvSpPr>
          <p:cNvPr id="2" name="Vertical Title 1" hidden="0"/>
          <p:cNvSpPr>
            <a:spLocks noGrp="1"/>
          </p:cNvSpPr>
          <p:nvPr isPhoto="0" userDrawn="0">
            <p:ph type="title" orient="vert" hasCustomPrompt="0"/>
          </p:nvPr>
        </p:nvSpPr>
        <p:spPr bwMode="auto">
          <a:xfrm>
            <a:off x="8724900" y="365125"/>
            <a:ext cx="2628900" cy="5811838"/>
          </a:xfrm>
        </p:spPr>
        <p:txBody>
          <a:bodyPr vert="eaVert"/>
          <a:lstStyle/>
          <a:p>
            <a:pPr>
              <a:defRPr/>
            </a:pPr>
            <a:r>
              <a:rPr lang="en-US"/>
              <a:t>Click to edit Master title style</a:t>
            </a:r>
            <a:endParaRPr/>
          </a:p>
        </p:txBody>
      </p:sp>
      <p:sp>
        <p:nvSpPr>
          <p:cNvPr id="3" name="Vertical Text Placeholder 2" hidden="0"/>
          <p:cNvSpPr>
            <a:spLocks noGrp="1"/>
          </p:cNvSpPr>
          <p:nvPr isPhoto="0" userDrawn="0">
            <p:ph type="body" orient="vert" idx="1" hasCustomPrompt="0"/>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3" name="Content Placeholder 2" hidden="0"/>
          <p:cNvSpPr>
            <a:spLocks noGrp="1"/>
          </p:cNvSpPr>
          <p:nvPr isPhoto="0" userDrawn="0">
            <p:ph idx="1" hasCustomPrompt="0"/>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Section Header">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831850" y="1709738"/>
            <a:ext cx="10515600" cy="2852737"/>
          </a:xfrm>
        </p:spPr>
        <p:txBody>
          <a:bodyPr anchor="b"/>
          <a:lstStyle>
            <a:lvl1pPr>
              <a:defRPr sz="6000"/>
            </a:lvl1pPr>
          </a:lstStyle>
          <a:p>
            <a:pPr>
              <a:defRPr/>
            </a:pPr>
            <a:r>
              <a:rPr lang="en-US"/>
              <a:t>Click to edit Master title style</a:t>
            </a:r>
            <a:endParaRPr/>
          </a:p>
        </p:txBody>
      </p:sp>
      <p:sp>
        <p:nvSpPr>
          <p:cNvPr id="3" name="Text Placeholder 2" hidden="0"/>
          <p:cNvSpPr>
            <a:spLocks noGrp="1"/>
          </p:cNvSpPr>
          <p:nvPr isPhoto="0" userDrawn="0">
            <p:ph type="body" idx="1" hasCustomPrompt="0"/>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4"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5" name="Footer Placeholder 4"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wo Content">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3" name="Content Placeholder 2" hidden="0"/>
          <p:cNvSpPr>
            <a:spLocks noGrp="1"/>
          </p:cNvSpPr>
          <p:nvPr isPhoto="0" userDrawn="0">
            <p:ph sz="half" idx="1" hasCustomPrompt="0"/>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Content Placeholder 3" hidden="0"/>
          <p:cNvSpPr>
            <a:spLocks noGrp="1"/>
          </p:cNvSpPr>
          <p:nvPr isPhoto="0" userDrawn="0">
            <p:ph sz="half" idx="2" hasCustomPrompt="0"/>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6" name="Footer Placeholder 5" hidden="0"/>
          <p:cNvSpPr>
            <a:spLocks noGrp="1"/>
          </p:cNvSpPr>
          <p:nvPr isPhoto="0" userDrawn="0">
            <p:ph type="ftr" sz="quarter" idx="11" hasCustomPrompt="0"/>
          </p:nvPr>
        </p:nvSpPr>
        <p:spPr bwMode="auto"/>
        <p:txBody>
          <a:bodyPr/>
          <a:lstStyle/>
          <a:p>
            <a:pPr>
              <a:defRPr/>
            </a:pPr>
            <a:endParaRPr lang="en-US"/>
          </a:p>
        </p:txBody>
      </p:sp>
      <p:sp>
        <p:nvSpPr>
          <p:cNvPr id="7"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mparison">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839788" y="365125"/>
            <a:ext cx="10515600" cy="1325563"/>
          </a:xfrm>
        </p:spPr>
        <p:txBody>
          <a:bodyPr/>
          <a:lstStyle/>
          <a:p>
            <a:pPr>
              <a:defRPr/>
            </a:pPr>
            <a:r>
              <a:rPr lang="en-US"/>
              <a:t>Click to edit Master title style</a:t>
            </a:r>
            <a:endParaRPr/>
          </a:p>
        </p:txBody>
      </p:sp>
      <p:sp>
        <p:nvSpPr>
          <p:cNvPr id="3" name="Text Placeholder 2" hidden="0"/>
          <p:cNvSpPr>
            <a:spLocks noGrp="1"/>
          </p:cNvSpPr>
          <p:nvPr isPhoto="0" userDrawn="0">
            <p:ph type="body" idx="1" hasCustomPrompt="0"/>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hidden="0"/>
          <p:cNvSpPr>
            <a:spLocks noGrp="1"/>
          </p:cNvSpPr>
          <p:nvPr isPhoto="0" userDrawn="0">
            <p:ph sz="half" idx="2" hasCustomPrompt="0"/>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hidden="0"/>
          <p:cNvSpPr>
            <a:spLocks noGrp="1"/>
          </p:cNvSpPr>
          <p:nvPr isPhoto="0" userDrawn="0">
            <p:ph type="body" sz="quarter" idx="3" hasCustomPrompt="0"/>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hidden="0"/>
          <p:cNvSpPr>
            <a:spLocks noGrp="1"/>
          </p:cNvSpPr>
          <p:nvPr isPhoto="0" userDrawn="0">
            <p:ph sz="quarter" idx="4" hasCustomPrompt="0"/>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8" name="Footer Placeholder 7" hidden="0"/>
          <p:cNvSpPr>
            <a:spLocks noGrp="1"/>
          </p:cNvSpPr>
          <p:nvPr isPhoto="0" userDrawn="0">
            <p:ph type="ftr" sz="quarter" idx="11" hasCustomPrompt="0"/>
          </p:nvPr>
        </p:nvSpPr>
        <p:spPr bwMode="auto"/>
        <p:txBody>
          <a:bodyPr/>
          <a:lstStyle/>
          <a:p>
            <a:pPr>
              <a:defRPr/>
            </a:pPr>
            <a:endParaRPr lang="en-US"/>
          </a:p>
        </p:txBody>
      </p:sp>
      <p:sp>
        <p:nvSpPr>
          <p:cNvPr id="9" name="Slide Number Placeholder 8"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p:txBody>
          <a:bodyPr/>
          <a:lstStyle/>
          <a:p>
            <a:pPr>
              <a:defRPr/>
            </a:pPr>
            <a:r>
              <a:rPr lang="en-US"/>
              <a:t>Click to edit Master title style</a:t>
            </a:r>
            <a:endParaRPr/>
          </a:p>
        </p:txBody>
      </p:sp>
      <p:sp>
        <p:nvSpPr>
          <p:cNvPr id="3" name="Date Placeholder 2"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4" name="Footer Placeholder 3" hidden="0"/>
          <p:cNvSpPr>
            <a:spLocks noGrp="1"/>
          </p:cNvSpPr>
          <p:nvPr isPhoto="0" userDrawn="0">
            <p:ph type="ftr" sz="quarter" idx="11" hasCustomPrompt="0"/>
          </p:nvPr>
        </p:nvSpPr>
        <p:spPr bwMode="auto"/>
        <p:txBody>
          <a:bodyPr/>
          <a:lstStyle/>
          <a:p>
            <a:pPr>
              <a:defRPr/>
            </a:pPr>
            <a:endParaRPr lang="en-US"/>
          </a:p>
        </p:txBody>
      </p:sp>
      <p:sp>
        <p:nvSpPr>
          <p:cNvPr id="5" name="Slide Number Placeholder 4"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p:spTree>
      <p:nvGrpSpPr>
        <p:cNvPr id="1" name="" hidden="0"/>
        <p:cNvGrpSpPr/>
        <p:nvPr isPhoto="0" userDrawn="0"/>
      </p:nvGrpSpPr>
      <p:grpSpPr bwMode="auto">
        <a:xfrm>
          <a:off x="0" y="0"/>
          <a:ext cx="0" cy="0"/>
          <a:chOff x="0" y="0"/>
          <a:chExt cx="0" cy="0"/>
        </a:xfrm>
      </p:grpSpPr>
      <p:sp>
        <p:nvSpPr>
          <p:cNvPr id="2" name="Date Placeholder 1"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3" name="Footer Placeholder 2" hidden="0"/>
          <p:cNvSpPr>
            <a:spLocks noGrp="1"/>
          </p:cNvSpPr>
          <p:nvPr isPhoto="0" userDrawn="0">
            <p:ph type="ftr" sz="quarter" idx="11" hasCustomPrompt="0"/>
          </p:nvPr>
        </p:nvSpPr>
        <p:spPr bwMode="auto"/>
        <p:txBody>
          <a:bodyPr/>
          <a:lstStyle/>
          <a:p>
            <a:pPr>
              <a:defRPr/>
            </a:pPr>
            <a:endParaRPr lang="en-US"/>
          </a:p>
        </p:txBody>
      </p:sp>
      <p:sp>
        <p:nvSpPr>
          <p:cNvPr id="4" name="Slide Number Placeholder 3"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t with Caption">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3" name="Content Placeholder 2" hidden="0"/>
          <p:cNvSpPr>
            <a:spLocks noGrp="1"/>
          </p:cNvSpPr>
          <p:nvPr isPhoto="0" userDrawn="0">
            <p:ph idx="1" hasCustomPrompt="0"/>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ext Placeholder 3" hidden="0"/>
          <p:cNvSpPr>
            <a:spLocks noGrp="1"/>
          </p:cNvSpPr>
          <p:nvPr isPhoto="0" userDrawn="0">
            <p:ph type="body" sz="half" idx="2" hasCustomPrompt="0"/>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6" name="Footer Placeholder 5" hidden="0"/>
          <p:cNvSpPr>
            <a:spLocks noGrp="1"/>
          </p:cNvSpPr>
          <p:nvPr isPhoto="0" userDrawn="0">
            <p:ph type="ftr" sz="quarter" idx="11" hasCustomPrompt="0"/>
          </p:nvPr>
        </p:nvSpPr>
        <p:spPr bwMode="auto"/>
        <p:txBody>
          <a:bodyPr/>
          <a:lstStyle/>
          <a:p>
            <a:pPr>
              <a:defRPr/>
            </a:pPr>
            <a:endParaRPr lang="en-US"/>
          </a:p>
        </p:txBody>
      </p:sp>
      <p:sp>
        <p:nvSpPr>
          <p:cNvPr id="7"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Picture with Caption">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title" hasCustomPrompt="0"/>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3" name="Picture Placeholder 2" hidden="0"/>
          <p:cNvSpPr>
            <a:spLocks noChangeAspect="1" noGrp="1"/>
          </p:cNvSpPr>
          <p:nvPr isPhoto="0" userDrawn="0">
            <p:ph type="pic" idx="1" hasCustomPrompt="0"/>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4" name="Text Placeholder 3" hidden="0"/>
          <p:cNvSpPr>
            <a:spLocks noGrp="1"/>
          </p:cNvSpPr>
          <p:nvPr isPhoto="0" userDrawn="0">
            <p:ph type="body" sz="half" idx="2" hasCustomPrompt="0"/>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6" name="Footer Placeholder 5" hidden="0"/>
          <p:cNvSpPr>
            <a:spLocks noGrp="1"/>
          </p:cNvSpPr>
          <p:nvPr isPhoto="0" userDrawn="0">
            <p:ph type="ftr" sz="quarter" idx="11" hasCustomPrompt="0"/>
          </p:nvPr>
        </p:nvSpPr>
        <p:spPr bwMode="auto"/>
        <p:txBody>
          <a:bodyPr/>
          <a:lstStyle/>
          <a:p>
            <a:pPr>
              <a:defRPr/>
            </a:pPr>
            <a:endParaRPr lang="en-US"/>
          </a:p>
        </p:txBody>
      </p:sp>
      <p:sp>
        <p:nvSpPr>
          <p:cNvPr id="7"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hidden="0"/>
        <p:cNvGrpSpPr/>
        <p:nvPr isPhoto="0" userDrawn="0"/>
      </p:nvGrpSpPr>
      <p:grpSpPr bwMode="auto">
        <a:xfrm>
          <a:off x="0" y="0"/>
          <a:ext cx="0" cy="0"/>
          <a:chOff x="0" y="0"/>
          <a:chExt cx="0" cy="0"/>
        </a:xfrm>
      </p:grpSpPr>
      <p:sp>
        <p:nvSpPr>
          <p:cNvPr id="2" name="Title Placeholder 1" hidden="0"/>
          <p:cNvSpPr>
            <a:spLocks noGrp="1"/>
          </p:cNvSpPr>
          <p:nvPr isPhoto="0" userDrawn="0">
            <p:ph type="title" hasCustomPrompt="0"/>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3" name="Text Placeholder 2" hidden="0"/>
          <p:cNvSpPr>
            <a:spLocks noGrp="1"/>
          </p:cNvSpPr>
          <p:nvPr isPhoto="0" userDrawn="0">
            <p:ph type="body" idx="1" hasCustomPrompt="0"/>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hidden="0"/>
          <p:cNvSpPr>
            <a:spLocks noGrp="1"/>
          </p:cNvSpPr>
          <p:nvPr isPhoto="0" userDrawn="0">
            <p:ph type="dt" sz="half" idx="2" hasCustomPrompt="0"/>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C18F51-09EC-435C-A3BA-64A766E099C0}" type="datetimeFigureOut">
              <a:rPr lang="en-US"/>
              <a:t/>
            </a:fld>
            <a:endParaRPr lang="en-US"/>
          </a:p>
        </p:txBody>
      </p:sp>
      <p:sp>
        <p:nvSpPr>
          <p:cNvPr id="5" name="Footer Placeholder 4" hidden="0"/>
          <p:cNvSpPr>
            <a:spLocks noGrp="1"/>
          </p:cNvSpPr>
          <p:nvPr isPhoto="0" userDrawn="0">
            <p:ph type="ftr" sz="quarter" idx="3" hasCustomPrompt="0"/>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hidden="0"/>
          <p:cNvSpPr>
            <a:spLocks noGrp="1"/>
          </p:cNvSpPr>
          <p:nvPr isPhoto="0" userDrawn="0">
            <p:ph type="sldNum" sz="quarter" idx="4" hasCustomPrompt="0"/>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395586-F03A-48D1-94DF-16B239DF4FB5}" type="slidenum">
              <a:rPr lang="en-US"/>
              <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hyperlink" Target="https://www.chalk.com/resources/teaching-to-the-test-vs-testing-what-you-teach-mastery-based-evaluations/" TargetMode="External"/><Relationship Id="rId4" Type="http://schemas.openxmlformats.org/officeDocument/2006/relationships/hyperlink" Target="https://otus.com/blog/measure-student-progress-without-standardized-testing/" TargetMode="External"/><Relationship Id="rId5" Type="http://schemas.openxmlformats.org/officeDocument/2006/relationships/hyperlink" Target="https://www.edutopia.org/article/what-does-research-say-about-testing" TargetMode="External"/><Relationship Id="rId6" Type="http://schemas.openxmlformats.org/officeDocument/2006/relationships/hyperlink" Target="https://learnenglishteens.britishcouncil.org/exams/grammar-vocabulary-exams/grammar-exercise-types" TargetMode="External"/><Relationship Id="rId7" Type="http://schemas.openxmlformats.org/officeDocument/2006/relationships/hyperlink" Target="https://learnenglishteens.britishcouncil.org/exams/grammar-vocabulary-exams/vocabulary-exercise-types"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 name="Title 1" hidden="0"/>
          <p:cNvSpPr>
            <a:spLocks noGrp="1"/>
          </p:cNvSpPr>
          <p:nvPr isPhoto="0" userDrawn="0">
            <p:ph type="ctrTitle" hasCustomPrompt="0"/>
          </p:nvPr>
        </p:nvSpPr>
        <p:spPr bwMode="auto"/>
        <p:txBody>
          <a:bodyPr/>
          <a:lstStyle/>
          <a:p>
            <a:pPr>
              <a:defRPr/>
            </a:pPr>
            <a:r>
              <a:rPr lang="en-GB"/>
              <a:t>Task-/Project-/Inquiry- Based Learning</a:t>
            </a:r>
            <a:endParaRPr lang="en-US"/>
          </a:p>
        </p:txBody>
      </p:sp>
      <p:pic>
        <p:nvPicPr>
          <p:cNvPr id="4" name="Рисунок 6" descr="Рисунок 6" hidden="0"/>
          <p:cNvPicPr>
            <a:picLocks noChangeAspect="1"/>
          </p:cNvPicPr>
          <p:nvPr isPhoto="0" userDrawn="0"/>
        </p:nvPicPr>
        <p:blipFill>
          <a:blip r:embed="rId2"/>
          <a:srcRect l="0" t="52800" r="0" b="9400"/>
          <a:stretch/>
        </p:blipFill>
        <p:spPr bwMode="auto">
          <a:xfrm>
            <a:off x="0" y="0"/>
            <a:ext cx="12192000" cy="7200800"/>
          </a:xfrm>
          <a:prstGeom prst="rect">
            <a:avLst/>
          </a:prstGeom>
          <a:ln w="12700">
            <a:miter lim="400000"/>
          </a:ln>
        </p:spPr>
      </p:pic>
      <p:pic>
        <p:nvPicPr>
          <p:cNvPr id="5" name="Picture 2" descr="Picture 2" hidden="0"/>
          <p:cNvPicPr>
            <a:picLocks noChangeAspect="1"/>
          </p:cNvPicPr>
          <p:nvPr isPhoto="0" userDrawn="0"/>
        </p:nvPicPr>
        <p:blipFill>
          <a:blip r:embed="rId3"/>
          <a:stretch/>
        </p:blipFill>
        <p:spPr bwMode="auto">
          <a:xfrm>
            <a:off x="302318" y="339502"/>
            <a:ext cx="2446149" cy="825278"/>
          </a:xfrm>
          <a:prstGeom prst="rect">
            <a:avLst/>
          </a:prstGeom>
          <a:ln w="12700">
            <a:miter lim="400000"/>
          </a:ln>
        </p:spPr>
      </p:pic>
      <p:sp>
        <p:nvSpPr>
          <p:cNvPr id="6" name="TextBox 5" hidden="0"/>
          <p:cNvSpPr txBox="1"/>
          <p:nvPr isPhoto="0" userDrawn="0"/>
        </p:nvSpPr>
        <p:spPr bwMode="auto">
          <a:xfrm>
            <a:off x="4727848" y="291624"/>
            <a:ext cx="6958410" cy="1477328"/>
          </a:xfrm>
          <a:prstGeom prst="rect">
            <a:avLst/>
          </a:prstGeom>
          <a:noFill/>
        </p:spPr>
        <p:txBody>
          <a:bodyPr wrap="square" rtlCol="0">
            <a:spAutoFit/>
          </a:bodyPr>
          <a:lstStyle/>
          <a:p>
            <a:pPr algn="r">
              <a:defRPr/>
            </a:pPr>
            <a:r>
              <a:rPr lang="en-US" sz="3000" b="1">
                <a:solidFill>
                  <a:srgbClr val="0000A7"/>
                </a:solidFill>
                <a:latin typeface="Calibri Light"/>
              </a:rPr>
              <a:t>ERASMUS+</a:t>
            </a:r>
            <a:endParaRPr/>
          </a:p>
          <a:p>
            <a:pPr algn="r">
              <a:defRPr/>
            </a:pPr>
            <a:r>
              <a:rPr lang="en-US" sz="3000" b="1">
                <a:solidFill>
                  <a:srgbClr val="0000A7"/>
                </a:solidFill>
                <a:latin typeface="Calibri Light"/>
              </a:rPr>
              <a:t>Methodology for Teachers of English </a:t>
            </a:r>
            <a:endParaRPr/>
          </a:p>
          <a:p>
            <a:pPr algn="r">
              <a:defRPr/>
            </a:pPr>
            <a:r>
              <a:rPr lang="en-US" sz="3000" b="1">
                <a:solidFill>
                  <a:srgbClr val="0000A7"/>
                </a:solidFill>
                <a:latin typeface="Calibri Light"/>
              </a:rPr>
              <a:t>as a Foreign Language</a:t>
            </a:r>
            <a:endParaRPr lang="en-GB" sz="3000">
              <a:solidFill>
                <a:srgbClr val="0000A7"/>
              </a:solidFill>
              <a:latin typeface="Calibri Light"/>
            </a:endParaRPr>
          </a:p>
        </p:txBody>
      </p:sp>
      <p:sp>
        <p:nvSpPr>
          <p:cNvPr id="641401282" name="" hidden="0"/>
          <p:cNvSpPr txBox="1"/>
          <p:nvPr isPhoto="0" userDrawn="0"/>
        </p:nvSpPr>
        <p:spPr bwMode="auto">
          <a:xfrm flipH="0" flipV="0">
            <a:off x="792594" y="6038489"/>
            <a:ext cx="6258073" cy="51819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defRPr/>
            </a:pPr>
            <a:r>
              <a:rPr lang="en-GB" sz="2800" b="1"/>
              <a:t>Do we really need tests?</a:t>
            </a:r>
            <a:endParaRPr sz="2800" b="1"/>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1351445815" name="Picture 215413820" hidden="0"/>
          <p:cNvPicPr>
            <a:picLocks noChangeAspect="1"/>
          </p:cNvPicPr>
          <p:nvPr isPhoto="0" userDrawn="0"/>
        </p:nvPicPr>
        <p:blipFill>
          <a:blip r:embed="rId2">
            <a:duotone>
              <a:schemeClr val="bg2">
                <a:shade val="45000"/>
                <a:satMod val="135000"/>
              </a:schemeClr>
              <a:prstClr val="white"/>
            </a:duotone>
          </a:blip>
          <a:srcRect l="0" t="0" r="0" b="12789"/>
          <a:stretch/>
        </p:blipFill>
        <p:spPr bwMode="auto">
          <a:xfrm>
            <a:off x="18" y="71895"/>
            <a:ext cx="12191978" cy="6857988"/>
          </a:xfrm>
          <a:prstGeom prst="rect">
            <a:avLst/>
          </a:prstGeom>
        </p:spPr>
      </p:pic>
      <p:sp>
        <p:nvSpPr>
          <p:cNvPr id="1824260049" name="Title 1" hidden="0"/>
          <p:cNvSpPr>
            <a:spLocks noGrp="1"/>
          </p:cNvSpPr>
          <p:nvPr isPhoto="0" userDrawn="0">
            <p:ph type="title" hasCustomPrompt="0"/>
          </p:nvPr>
        </p:nvSpPr>
        <p:spPr bwMode="auto"/>
        <p:txBody>
          <a:bodyPr/>
          <a:lstStyle/>
          <a:p>
            <a:pPr>
              <a:defRPr/>
            </a:pPr>
            <a:r>
              <a:rPr lang="en-GB" sz="4400" b="1" i="0" u="sng" strike="noStrike" cap="none" spc="0">
                <a:solidFill>
                  <a:schemeClr val="tx1"/>
                </a:solidFill>
                <a:latin typeface="Calibri Light"/>
                <a:ea typeface="Calibri Light"/>
                <a:cs typeface="Calibri Light"/>
              </a:rPr>
              <a:t>Sources Used</a:t>
            </a:r>
            <a:endParaRPr/>
          </a:p>
        </p:txBody>
      </p:sp>
      <p:sp>
        <p:nvSpPr>
          <p:cNvPr id="761787309" name="" hidden="0"/>
          <p:cNvSpPr/>
          <p:nvPr isPhoto="0" userDrawn="0"/>
        </p:nvSpPr>
        <p:spPr bwMode="auto">
          <a:xfrm>
            <a:off x="838198" y="1825624"/>
            <a:ext cx="8097012" cy="783238"/>
          </a:xfrm>
          <a:prstGeom prst="roundRect">
            <a:avLst>
              <a:gd name="adj" fmla="val 10000"/>
            </a:avLst>
          </a:prstGeom>
          <a:solidFill>
            <a:srgbClr val="F56900"/>
          </a:solidFill>
          <a:ln>
            <a:noFill/>
          </a:ln>
          <a:effectLst>
            <a:outerShdw blurRad="57150" dist="19050" dir="5400000" rotWithShape="0" algn="ctr">
              <a:srgbClr val="000000">
                <a:alpha val="63000"/>
              </a:srgbClr>
            </a:outerShdw>
          </a:effectLst>
        </p:spPr>
        <p:style>
          <a:lnRef idx="0">
            <a:srgbClr val="000000"/>
          </a:lnRef>
          <a:fillRef idx="3">
            <a:srgbClr val="000000"/>
          </a:fillRef>
          <a:effectRef idx="3">
            <a:srgbClr val="000000"/>
          </a:effectRef>
          <a:fontRef idx="minor">
            <a:schemeClr val="lt1"/>
          </a:fontRef>
        </p:style>
        <p:txBody>
          <a:bodyPr spcFirstLastPara="0" vert="horz" wrap="square" lIns="68580" tIns="68580" rIns="68580" bIns="68580" numCol="1" spcCol="1267" anchor="ctr" anchorCtr="0">
            <a:noAutofit/>
          </a:bodyPr>
          <a:lstStyle/>
          <a:p>
            <a:pPr marL="0" lvl="0" indent="0" algn="l" defTabSz="800100">
              <a:lnSpc>
                <a:spcPct val="90000"/>
              </a:lnSpc>
              <a:spcBef>
                <a:spcPts val="0"/>
              </a:spcBef>
              <a:spcAft>
                <a:spcPts val="0"/>
              </a:spcAft>
              <a:buNone/>
              <a:defRPr/>
            </a:pPr>
            <a:r>
              <a:rPr lang="en-GB" sz="1800" b="0" i="0" u="sng" strike="noStrike" cap="none" spc="0">
                <a:solidFill>
                  <a:schemeClr val="lt1"/>
                </a:solidFill>
                <a:highlight>
                  <a:srgbClr val="FFFF00"/>
                </a:highlight>
                <a:latin typeface="Calibri"/>
                <a:ea typeface="Calibri"/>
                <a:cs typeface="Calibri"/>
                <a:hlinkClick r:id="rId3" tooltip="https://www.chalk.com/resources/teaching-to-the-test-vs-testing-what-you-teach-mastery-based-evaluations/"/>
              </a:rPr>
              <a:t>https://www.chalk.com/resources/teaching-to-the-test-vs-testing-what-you-teach-mastery-based-evaluations/</a:t>
            </a:r>
            <a:endParaRPr sz="1800" b="0" i="0" u="none" strike="noStrike" cap="none" spc="0">
              <a:solidFill>
                <a:schemeClr val="lt1"/>
              </a:solidFill>
              <a:highlight>
                <a:srgbClr val="FFFF00"/>
              </a:highlight>
              <a:latin typeface="Calibri"/>
              <a:ea typeface="Calibri"/>
              <a:cs typeface="Calibri"/>
            </a:endParaRPr>
          </a:p>
          <a:p>
            <a:pPr marL="0" lvl="0" indent="0" algn="l" defTabSz="800100">
              <a:lnSpc>
                <a:spcPct val="90000"/>
              </a:lnSpc>
              <a:spcBef>
                <a:spcPts val="0"/>
              </a:spcBef>
              <a:spcAft>
                <a:spcPts val="0"/>
              </a:spcAft>
              <a:buNone/>
              <a:defRPr/>
            </a:pPr>
            <a:endParaRPr sz="1800" i="0"/>
          </a:p>
        </p:txBody>
      </p:sp>
      <p:sp>
        <p:nvSpPr>
          <p:cNvPr id="573002917" name="" hidden="0"/>
          <p:cNvSpPr/>
          <p:nvPr isPhoto="0" userDrawn="0"/>
        </p:nvSpPr>
        <p:spPr bwMode="auto">
          <a:xfrm>
            <a:off x="1539174" y="2717651"/>
            <a:ext cx="8097012" cy="783238"/>
          </a:xfrm>
          <a:prstGeom prst="roundRect">
            <a:avLst>
              <a:gd name="adj" fmla="val 10000"/>
            </a:avLst>
          </a:prstGeom>
          <a:solidFill>
            <a:srgbClr val="CC00CC"/>
          </a:solidFill>
          <a:ln>
            <a:noFill/>
          </a:ln>
          <a:effectLst>
            <a:outerShdw blurRad="57150" dist="19050" dir="5400000" rotWithShape="0" algn="ctr">
              <a:srgbClr val="000000">
                <a:alpha val="63000"/>
              </a:srgbClr>
            </a:outerShdw>
          </a:effectLst>
        </p:spPr>
        <p:style>
          <a:lnRef idx="0">
            <a:srgbClr val="000000"/>
          </a:lnRef>
          <a:fillRef idx="3">
            <a:srgbClr val="000000"/>
          </a:fillRef>
          <a:effectRef idx="3">
            <a:srgbClr val="000000"/>
          </a:effectRef>
          <a:fontRef idx="minor">
            <a:schemeClr val="lt1"/>
          </a:fontRef>
        </p:style>
        <p:txBody>
          <a:bodyPr spcFirstLastPara="0" vert="horz" wrap="square" lIns="68580" tIns="68580" rIns="68580" bIns="68580" numCol="1" spcCol="1267" anchor="ctr" anchorCtr="0">
            <a:noAutofit/>
          </a:bodyPr>
          <a:lstStyle/>
          <a:p>
            <a:pPr marL="0" lvl="0" indent="0" algn="l" defTabSz="800100">
              <a:lnSpc>
                <a:spcPct val="90000"/>
              </a:lnSpc>
              <a:spcBef>
                <a:spcPts val="0"/>
              </a:spcBef>
              <a:spcAft>
                <a:spcPts val="0"/>
              </a:spcAft>
              <a:buNone/>
              <a:defRPr/>
            </a:pPr>
            <a:r>
              <a:rPr lang="en-US" sz="1800" b="0" i="0" u="sng" strike="noStrike" cap="none" spc="0">
                <a:solidFill>
                  <a:schemeClr val="lt1"/>
                </a:solidFill>
                <a:highlight>
                  <a:srgbClr val="FFFF00"/>
                </a:highlight>
                <a:latin typeface="Arial"/>
                <a:ea typeface="Arial"/>
                <a:cs typeface="Arial"/>
                <a:hlinkClick r:id="rId4" tooltip="https://otus.com/blog/measure-student-progress-without-standardized-testing/"/>
              </a:rPr>
              <a:t>https://otus.com/blog/measure-student-progress-without-standardized-testing/</a:t>
            </a:r>
            <a:endParaRPr sz="1800" b="0" i="0" u="none" strike="noStrike" cap="none" spc="0">
              <a:solidFill>
                <a:schemeClr val="lt1"/>
              </a:solidFill>
              <a:highlight>
                <a:srgbClr val="FFFF00"/>
              </a:highlight>
              <a:latin typeface="Arial"/>
              <a:ea typeface="Arial"/>
              <a:cs typeface="Arial"/>
            </a:endParaRPr>
          </a:p>
          <a:p>
            <a:pPr marL="0" lvl="0" indent="0" algn="l" defTabSz="800100">
              <a:lnSpc>
                <a:spcPct val="90000"/>
              </a:lnSpc>
              <a:spcBef>
                <a:spcPts val="0"/>
              </a:spcBef>
              <a:spcAft>
                <a:spcPts val="0"/>
              </a:spcAft>
              <a:buNone/>
              <a:defRPr/>
            </a:pPr>
            <a:endParaRPr sz="1800" b="0" i="0" u="none" strike="noStrike" cap="none" spc="0">
              <a:solidFill>
                <a:schemeClr val="lt1"/>
              </a:solidFill>
              <a:highlight>
                <a:srgbClr val="FFFF00"/>
              </a:highlight>
              <a:latin typeface="Calibri"/>
              <a:ea typeface="Calibri"/>
              <a:cs typeface="Calibri"/>
            </a:endParaRPr>
          </a:p>
        </p:txBody>
      </p:sp>
      <p:sp>
        <p:nvSpPr>
          <p:cNvPr id="60695698" name="" hidden="0"/>
          <p:cNvSpPr/>
          <p:nvPr isPhoto="0" userDrawn="0"/>
        </p:nvSpPr>
        <p:spPr bwMode="auto">
          <a:xfrm>
            <a:off x="2107876" y="3609674"/>
            <a:ext cx="8097012" cy="783238"/>
          </a:xfrm>
          <a:prstGeom prst="roundRect">
            <a:avLst>
              <a:gd name="adj" fmla="val 10000"/>
            </a:avLst>
          </a:prstGeom>
          <a:solidFill>
            <a:srgbClr val="FFC91C"/>
          </a:solidFill>
          <a:ln>
            <a:noFill/>
          </a:ln>
          <a:effectLst>
            <a:outerShdw blurRad="57150" dist="19050" dir="5400000" rotWithShape="0" algn="ctr">
              <a:srgbClr val="000000">
                <a:alpha val="63000"/>
              </a:srgbClr>
            </a:outerShdw>
          </a:effectLst>
        </p:spPr>
        <p:style>
          <a:lnRef idx="0">
            <a:srgbClr val="000000"/>
          </a:lnRef>
          <a:fillRef idx="3">
            <a:srgbClr val="000000"/>
          </a:fillRef>
          <a:effectRef idx="3">
            <a:srgbClr val="000000"/>
          </a:effectRef>
          <a:fontRef idx="minor">
            <a:schemeClr val="lt1"/>
          </a:fontRef>
        </p:style>
        <p:txBody>
          <a:bodyPr spcFirstLastPara="0" vert="horz" wrap="square" lIns="68580" tIns="68580" rIns="68580" bIns="68580" numCol="1" spcCol="1267" anchor="ctr" anchorCtr="0">
            <a:noAutofit/>
          </a:bodyPr>
          <a:lstStyle/>
          <a:p>
            <a:pPr marL="0" lvl="0" indent="0" algn="l" defTabSz="800100">
              <a:lnSpc>
                <a:spcPct val="90000"/>
              </a:lnSpc>
              <a:spcBef>
                <a:spcPts val="0"/>
              </a:spcBef>
              <a:spcAft>
                <a:spcPts val="0"/>
              </a:spcAft>
              <a:buNone/>
              <a:defRPr/>
            </a:pPr>
            <a:r>
              <a:rPr lang="en-GB" sz="1800" b="0" i="0" u="sng" strike="noStrike" cap="none" spc="0">
                <a:solidFill>
                  <a:schemeClr val="lt1"/>
                </a:solidFill>
                <a:latin typeface="Calibri"/>
                <a:ea typeface="Calibri"/>
                <a:cs typeface="Calibri"/>
                <a:hlinkClick r:id="rId5" tooltip="https://www.edutopia.org/article/what-does-research-say-about-testing"/>
              </a:rPr>
              <a:t>https://www.edutopia.org/article/what-does-research-say-about-testing</a:t>
            </a:r>
            <a:endParaRPr lang="en-GB" sz="1800" b="0" i="0" u="none" strike="noStrike" cap="none" spc="0">
              <a:solidFill>
                <a:schemeClr val="lt1"/>
              </a:solidFill>
              <a:latin typeface="Calibri"/>
              <a:ea typeface="Calibri"/>
              <a:cs typeface="Calibri"/>
            </a:endParaRPr>
          </a:p>
          <a:p>
            <a:pPr marL="0" lvl="0" indent="0" algn="l" defTabSz="800100">
              <a:lnSpc>
                <a:spcPct val="90000"/>
              </a:lnSpc>
              <a:spcBef>
                <a:spcPts val="0"/>
              </a:spcBef>
              <a:spcAft>
                <a:spcPts val="0"/>
              </a:spcAft>
              <a:buNone/>
              <a:defRPr/>
            </a:pPr>
            <a:endParaRPr lang="en-GB" sz="1800" b="0" i="0" u="none" strike="noStrike" cap="none" spc="0">
              <a:solidFill>
                <a:schemeClr val="lt1"/>
              </a:solidFill>
              <a:latin typeface="Calibri"/>
              <a:ea typeface="Calibri"/>
              <a:cs typeface="Calibri"/>
            </a:endParaRPr>
          </a:p>
        </p:txBody>
      </p:sp>
      <p:sp>
        <p:nvSpPr>
          <p:cNvPr id="13607026" name="" hidden="0"/>
          <p:cNvSpPr/>
          <p:nvPr isPhoto="0" userDrawn="0"/>
        </p:nvSpPr>
        <p:spPr bwMode="auto">
          <a:xfrm>
            <a:off x="2748467" y="4509183"/>
            <a:ext cx="8097012" cy="783238"/>
          </a:xfrm>
          <a:prstGeom prst="roundRect">
            <a:avLst>
              <a:gd name="adj" fmla="val 10000"/>
            </a:avLst>
          </a:prstGeom>
          <a:solidFill>
            <a:srgbClr val="0000A7"/>
          </a:solidFill>
          <a:ln>
            <a:noFill/>
          </a:ln>
          <a:effectLst>
            <a:outerShdw blurRad="57150" dist="19050" dir="5400000" rotWithShape="0" algn="ctr">
              <a:srgbClr val="000000">
                <a:alpha val="63000"/>
              </a:srgbClr>
            </a:outerShdw>
          </a:effectLst>
        </p:spPr>
        <p:style>
          <a:lnRef idx="0">
            <a:srgbClr val="000000"/>
          </a:lnRef>
          <a:fillRef idx="3">
            <a:srgbClr val="000000"/>
          </a:fillRef>
          <a:effectRef idx="3">
            <a:srgbClr val="000000"/>
          </a:effectRef>
          <a:fontRef idx="minor">
            <a:schemeClr val="lt1"/>
          </a:fontRef>
        </p:style>
        <p:txBody>
          <a:bodyPr spcFirstLastPara="0" vert="horz" wrap="square" lIns="68580" tIns="68580" rIns="68580" bIns="68580" numCol="1" spcCol="1267" anchor="ctr" anchorCtr="0">
            <a:noAutofit/>
          </a:bodyPr>
          <a:lstStyle/>
          <a:p>
            <a:pPr marL="0" lvl="0" indent="0" algn="l" defTabSz="800100">
              <a:lnSpc>
                <a:spcPct val="90000"/>
              </a:lnSpc>
              <a:spcBef>
                <a:spcPts val="0"/>
              </a:spcBef>
              <a:spcAft>
                <a:spcPts val="0"/>
              </a:spcAft>
              <a:buNone/>
              <a:defRPr/>
            </a:pPr>
            <a:r>
              <a:rPr lang="en-US" sz="1800" b="0" i="0" u="sng" strike="noStrike" cap="none" spc="0">
                <a:solidFill>
                  <a:schemeClr val="lt1"/>
                </a:solidFill>
                <a:highlight>
                  <a:srgbClr val="FFFF00"/>
                </a:highlight>
                <a:latin typeface="Arial"/>
                <a:ea typeface="Arial"/>
                <a:cs typeface="Arial"/>
                <a:hlinkClick r:id="rId6" tooltip="https://learnenglishteens.britishcouncil.org/exams/grammar-vocabulary-exams/grammar-exercise-types"/>
              </a:rPr>
              <a:t>https://learnenglishteens.britishcouncil.org/exams/grammar-vocabulary-exams/grammar-exercise-types</a:t>
            </a:r>
            <a:endParaRPr sz="1800" b="0" i="0" u="none" strike="noStrike" cap="none" spc="0">
              <a:solidFill>
                <a:schemeClr val="lt1"/>
              </a:solidFill>
              <a:highlight>
                <a:srgbClr val="FFFF00"/>
              </a:highlight>
              <a:latin typeface="Arial"/>
              <a:ea typeface="Arial"/>
              <a:cs typeface="Arial"/>
            </a:endParaRPr>
          </a:p>
          <a:p>
            <a:pPr marL="0" lvl="0" indent="0" algn="l" defTabSz="800100">
              <a:lnSpc>
                <a:spcPct val="90000"/>
              </a:lnSpc>
              <a:spcBef>
                <a:spcPts val="0"/>
              </a:spcBef>
              <a:spcAft>
                <a:spcPts val="0"/>
              </a:spcAft>
              <a:buNone/>
              <a:defRPr/>
            </a:pPr>
            <a:endParaRPr lang="en-US" sz="1800"/>
          </a:p>
        </p:txBody>
      </p:sp>
      <p:sp>
        <p:nvSpPr>
          <p:cNvPr id="429798838" name="" hidden="0"/>
          <p:cNvSpPr/>
          <p:nvPr isPhoto="0" userDrawn="0"/>
        </p:nvSpPr>
        <p:spPr bwMode="auto">
          <a:xfrm>
            <a:off x="3622689" y="5393722"/>
            <a:ext cx="8097012" cy="783238"/>
          </a:xfrm>
          <a:prstGeom prst="roundRect">
            <a:avLst>
              <a:gd name="adj" fmla="val 10000"/>
            </a:avLst>
          </a:prstGeom>
          <a:gradFill>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rotWithShape="0" algn="ctr">
              <a:srgbClr val="000000">
                <a:alpha val="63000"/>
              </a:srgbClr>
            </a:outerShdw>
          </a:effectLst>
        </p:spPr>
        <p:style>
          <a:lnRef idx="0">
            <a:srgbClr val="000000"/>
          </a:lnRef>
          <a:fillRef idx="3">
            <a:srgbClr val="000000"/>
          </a:fillRef>
          <a:effectRef idx="3">
            <a:srgbClr val="000000"/>
          </a:effectRef>
          <a:fontRef idx="minor">
            <a:schemeClr val="lt1"/>
          </a:fontRef>
        </p:style>
        <p:txBody>
          <a:bodyPr spcFirstLastPara="0" vert="horz" wrap="square" lIns="68580" tIns="68580" rIns="68580" bIns="68580" numCol="1" spcCol="1267" anchor="ctr" anchorCtr="0">
            <a:noAutofit/>
          </a:bodyPr>
          <a:lstStyle/>
          <a:p>
            <a:pPr marL="0" lvl="0" indent="0" algn="l" defTabSz="800100">
              <a:lnSpc>
                <a:spcPct val="90000"/>
              </a:lnSpc>
              <a:spcBef>
                <a:spcPts val="0"/>
              </a:spcBef>
              <a:spcAft>
                <a:spcPts val="0"/>
              </a:spcAft>
              <a:buNone/>
              <a:defRPr/>
            </a:pPr>
            <a:r>
              <a:rPr lang="en-US" sz="1800" b="0" i="0" u="sng" strike="noStrike" cap="none" spc="0">
                <a:solidFill>
                  <a:schemeClr val="lt1"/>
                </a:solidFill>
                <a:highlight>
                  <a:srgbClr val="FFFF00"/>
                </a:highlight>
                <a:latin typeface="Arial"/>
                <a:ea typeface="Arial"/>
                <a:cs typeface="Arial"/>
                <a:hlinkClick r:id="rId7" tooltip="https://learnenglishteens.britishcouncil.org/exams/grammar-vocabulary-exams/vocabulary-exercise-types"/>
              </a:rPr>
              <a:t>https://learnenglishteens.britishcouncil.org/exams/grammar-vocabulary-exams/vocabulary-exercise-types</a:t>
            </a:r>
            <a:endParaRPr sz="1800" b="0" i="0" u="none" strike="noStrike" cap="none" spc="0">
              <a:solidFill>
                <a:schemeClr val="lt1"/>
              </a:solidFill>
              <a:highlight>
                <a:srgbClr val="FFFF00"/>
              </a:highlight>
              <a:latin typeface="Arial"/>
              <a:ea typeface="Arial"/>
              <a:cs typeface="Arial"/>
            </a:endParaRPr>
          </a:p>
          <a:p>
            <a:pPr marL="0" lvl="0" indent="0" algn="l" defTabSz="800100">
              <a:lnSpc>
                <a:spcPct val="90000"/>
              </a:lnSpc>
              <a:spcBef>
                <a:spcPts val="0"/>
              </a:spcBef>
              <a:spcAft>
                <a:spcPts val="0"/>
              </a:spcAft>
              <a:buNone/>
              <a:defRPr/>
            </a:pPr>
            <a:endParaRPr sz="1800" b="0" i="0" u="none" strike="noStrike" cap="none" spc="0">
              <a:solidFill>
                <a:schemeClr val="lt1"/>
              </a:solidFill>
              <a:highlight>
                <a:srgbClr val="FFFF00"/>
              </a:highlight>
              <a:latin typeface="Calibri"/>
              <a:ea typeface="Calibri"/>
              <a:cs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0014A7"/>
        </a:solidFill>
      </p:bgPr>
    </p:bg>
    <p:spTree>
      <p:nvGrpSpPr>
        <p:cNvPr id="1" name="" hidden="0"/>
        <p:cNvGrpSpPr/>
        <p:nvPr isPhoto="0" userDrawn="0"/>
      </p:nvGrpSpPr>
      <p:grpSpPr bwMode="auto">
        <a:xfrm>
          <a:off x="0" y="0"/>
          <a:ext cx="0" cy="0"/>
          <a:chOff x="0" y="0"/>
          <a:chExt cx="0" cy="0"/>
        </a:xfrm>
      </p:grpSpPr>
      <p:sp useBgFill="1">
        <p:nvSpPr>
          <p:cNvPr id="106" name="Rectangle 105" hidden="0"/>
          <p:cNvSpPr>
            <a:spLocks noAdjustHandles="1" noChangeArrowheads="1" noChangeAspect="1" noChangeShapeType="1" noEditPoints="1" noGrp="1" noMove="1" noResize="1" noRot="1" noTextEdit="1"/>
          </p:cNvSpPr>
          <p:nvPr isPhoto="0" userDrawn="0"/>
        </p:nvSpPr>
        <p:spPr bwMode="auto">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08" name="Freeform: Shape 107" hidden="0"/>
          <p:cNvSpPr>
            <a:spLocks noAdjustHandles="1" noChangeArrowheads="1" noChangeAspect="1" noChangeShapeType="1" noEditPoints="1" noGrp="1" noMove="1" noResize="1" noRot="1" noTextEdit="1"/>
          </p:cNvSpPr>
          <p:nvPr isPhoto="0" userDrawn="0"/>
        </p:nvSpPr>
        <p:spPr bwMode="auto">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fill="norm" stroke="1"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406997284" name="Title 1" hidden="0"/>
          <p:cNvSpPr>
            <a:spLocks noGrp="1"/>
          </p:cNvSpPr>
          <p:nvPr isPhoto="0" userDrawn="0">
            <p:ph type="title" hasCustomPrompt="0"/>
          </p:nvPr>
        </p:nvSpPr>
        <p:spPr bwMode="auto">
          <a:xfrm>
            <a:off x="686834" y="1153572"/>
            <a:ext cx="3200400" cy="4461163"/>
          </a:xfrm>
        </p:spPr>
        <p:txBody>
          <a:bodyPr>
            <a:normAutofit/>
          </a:bodyPr>
          <a:lstStyle/>
          <a:p>
            <a:pPr>
              <a:defRPr/>
            </a:pPr>
            <a:r>
              <a:rPr lang="en-GB" u="sng">
                <a:solidFill>
                  <a:srgbClr val="FFFFFF"/>
                </a:solidFill>
              </a:rPr>
              <a:t>Why test?</a:t>
            </a:r>
            <a:endParaRPr/>
          </a:p>
        </p:txBody>
      </p:sp>
      <p:sp>
        <p:nvSpPr>
          <p:cNvPr id="110" name="Arc 109" hidden="0"/>
          <p:cNvSpPr>
            <a:spLocks noAdjustHandles="1" noChangeArrowheads="1" noChangeAspect="1" noChangeShapeType="1" noEditPoints="1" noGrp="1" noMove="1" noResize="1" noRot="1" noTextEdit="1"/>
          </p:cNvSpPr>
          <p:nvPr isPhoto="0" userDrawn="0"/>
        </p:nvSpPr>
        <p:spPr bwMode="auto">
          <a:xfrm flipV="1">
            <a:off x="7550402" y="2455479"/>
            <a:ext cx="4083433" cy="4083433"/>
          </a:xfrm>
          <a:prstGeom prst="arc">
            <a:avLst>
              <a:gd name="adj1" fmla="val 16200000"/>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p>
        </p:txBody>
      </p:sp>
      <p:sp>
        <p:nvSpPr>
          <p:cNvPr id="764028101" name="Content Placeholder 2" hidden="0"/>
          <p:cNvSpPr>
            <a:spLocks noGrp="1"/>
          </p:cNvSpPr>
          <p:nvPr isPhoto="0" userDrawn="0">
            <p:ph idx="1" hasCustomPrompt="0"/>
          </p:nvPr>
        </p:nvSpPr>
        <p:spPr bwMode="auto">
          <a:xfrm flipH="0" flipV="0">
            <a:off x="4406666" y="377404"/>
            <a:ext cx="6378190" cy="6161506"/>
          </a:xfrm>
          <a:prstGeom prst="rect">
            <a:avLst/>
          </a:prstGeom>
          <a:solidFill>
            <a:srgbClr val="F56900"/>
          </a:solidFill>
        </p:spPr>
        <p:txBody>
          <a:bodyPr vertOverflow="overflow" horzOverflow="clip" vert="horz" wrap="square" lIns="91440" tIns="45720" rIns="91440" bIns="45720" numCol="1" spcCol="0" rtlCol="0" fromWordArt="0" anchor="ctr" anchorCtr="0" forceAA="0" upright="0" compatLnSpc="0">
            <a:normAutofit fontScale="85000" lnSpcReduction="3000"/>
          </a:bodyPr>
          <a:lstStyle/>
          <a:p>
            <a:pPr>
              <a:defRPr/>
            </a:pPr>
            <a:r>
              <a:rPr lang="en-GB" sz="2200"/>
              <a:t>There are two types of tests generally used today in schools: the formative and the summative assessments</a:t>
            </a:r>
            <a:endParaRPr sz="2200"/>
          </a:p>
          <a:p>
            <a:pPr>
              <a:defRPr/>
            </a:pPr>
            <a:r>
              <a:rPr lang="en-GB" sz="2200"/>
              <a:t>The formative assessment tests students’ knowledge before the teacher begins presenting the new material. It allows teachers to assess how well students have understood previous material and where they stand.</a:t>
            </a:r>
            <a:endParaRPr sz="2200"/>
          </a:p>
          <a:p>
            <a:pPr>
              <a:defRPr/>
            </a:pPr>
            <a:r>
              <a:rPr lang="en-GB" sz="2200"/>
              <a:t>The summative assessment tests what students have learnt after the teacher has finished presenting and they have practised the new material for a while. Students often receive a grade which represents their level of progress. This allows teachers to see how well each student has understood the new material. </a:t>
            </a:r>
            <a:endParaRPr lang="en-GB" sz="2200"/>
          </a:p>
          <a:p>
            <a:pPr>
              <a:defRPr/>
            </a:pPr>
            <a:r>
              <a:rPr lang="en-GB" sz="2200"/>
              <a:t>Such formal testing means teachers focus on the material students will eventually get tested more and more. Some even omit other peripheral skills and lessons in order to focus on only the material students will need in their tests. This leads to teaching to the test. </a:t>
            </a:r>
            <a:endParaRPr sz="2200"/>
          </a:p>
          <a:p>
            <a:pPr>
              <a:defRPr/>
            </a:pPr>
            <a:r>
              <a:rPr lang="en-GB" sz="2200" b="0" i="0" u="none" strike="noStrike" cap="none" spc="0">
                <a:latin typeface="+mn-lt"/>
                <a:ea typeface="+mn-ea"/>
                <a:cs typeface="+mn-cs"/>
              </a:rPr>
              <a:t>Do you think teaching to the test is effective?</a:t>
            </a:r>
            <a:endParaRPr sz="2200"/>
          </a:p>
        </p:txBody>
      </p:sp>
      <p:pic>
        <p:nvPicPr>
          <p:cNvPr id="7" name="Picture 2" descr="Picture 2" hidden="0"/>
          <p:cNvPicPr>
            <a:picLocks noChangeAspect="1"/>
          </p:cNvPicPr>
          <p:nvPr isPhoto="0" userDrawn="0"/>
        </p:nvPicPr>
        <p:blipFill>
          <a:blip r:embed="rId2"/>
          <a:srcRect l="0" t="0" r="64675" b="0"/>
          <a:stretch/>
        </p:blipFill>
        <p:spPr bwMode="auto">
          <a:xfrm>
            <a:off x="263352" y="5764324"/>
            <a:ext cx="864096" cy="8252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D62E75"/>
        </a:solidFill>
      </p:bgPr>
    </p:bg>
    <p:spTree>
      <p:nvGrpSpPr>
        <p:cNvPr id="1" name="" hidden="0"/>
        <p:cNvGrpSpPr/>
        <p:nvPr isPhoto="0" userDrawn="0"/>
      </p:nvGrpSpPr>
      <p:grpSpPr bwMode="auto">
        <a:xfrm>
          <a:off x="0" y="0"/>
          <a:ext cx="0" cy="0"/>
          <a:chOff x="0" y="0"/>
          <a:chExt cx="0" cy="0"/>
        </a:xfrm>
      </p:grpSpPr>
      <p:sp useBgFill="1">
        <p:nvSpPr>
          <p:cNvPr id="86" name="Rectangle 85" hidden="0"/>
          <p:cNvSpPr>
            <a:spLocks noAdjustHandles="1" noChangeArrowheads="1" noChangeAspect="1" noChangeShapeType="1" noEditPoints="1" noGrp="1" noMove="1" noResize="1" noRot="1" noTextEdit="1"/>
          </p:cNvSpPr>
          <p:nvPr isPhoto="0" userDrawn="0"/>
        </p:nvSpPr>
        <p:spPr bwMode="auto">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88" name="Oval 87" hidden="0"/>
          <p:cNvSpPr>
            <a:spLocks noAdjustHandles="1" noChangeArrowheads="1" noChangeAspect="1" noChangeShapeType="1" noEditPoints="1" noGrp="1" noMove="1" noResize="1" noRot="1" noTextEdit="1"/>
          </p:cNvSpPr>
          <p:nvPr isPhoto="0" userDrawn="0"/>
        </p:nvSpPr>
        <p:spPr bwMode="auto">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999659344" name="Title 1" hidden="0"/>
          <p:cNvSpPr>
            <a:spLocks noGrp="1"/>
          </p:cNvSpPr>
          <p:nvPr isPhoto="0" userDrawn="0">
            <p:ph type="title" hasCustomPrompt="0"/>
          </p:nvPr>
        </p:nvSpPr>
        <p:spPr bwMode="auto">
          <a:xfrm>
            <a:off x="1171074" y="1396686"/>
            <a:ext cx="3240506" cy="4064628"/>
          </a:xfrm>
        </p:spPr>
        <p:txBody>
          <a:bodyPr>
            <a:normAutofit/>
          </a:bodyPr>
          <a:lstStyle/>
          <a:p>
            <a:pPr>
              <a:defRPr/>
            </a:pPr>
            <a:r>
              <a:rPr lang="en-GB" u="sng">
                <a:solidFill>
                  <a:srgbClr val="FFFFFF"/>
                </a:solidFill>
              </a:rPr>
              <a:t>Mastery-Based Evaluation</a:t>
            </a:r>
            <a:endParaRPr/>
          </a:p>
        </p:txBody>
      </p:sp>
      <p:sp>
        <p:nvSpPr>
          <p:cNvPr id="90" name="Arc 89" hidden="0"/>
          <p:cNvSpPr>
            <a:spLocks noAdjustHandles="1" noChangeArrowheads="1" noChangeAspect="1" noChangeShapeType="1" noEditPoints="1" noGrp="1" noMove="1" noResize="1" noRot="1" noTextEdit="1"/>
          </p:cNvSpPr>
          <p:nvPr isPhoto="0" userDrawn="0"/>
        </p:nvSpPr>
        <p:spPr bwMode="auto">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srgbClr val="000000"/>
              </a:solidFill>
              <a:latin typeface="Calibri"/>
              <a:ea typeface="+mn-ea"/>
              <a:cs typeface="+mn-cs"/>
            </a:endParaRPr>
          </a:p>
        </p:txBody>
      </p:sp>
      <p:sp>
        <p:nvSpPr>
          <p:cNvPr id="92" name="Oval 91" hidden="0"/>
          <p:cNvSpPr>
            <a:spLocks noAdjustHandles="1" noChangeArrowheads="1" noChangeAspect="1" noChangeShapeType="1" noEditPoints="1" noGrp="1" noMove="1" noResize="1" noRot="1" noTextEdit="1"/>
          </p:cNvSpPr>
          <p:nvPr isPhoto="0" userDrawn="0"/>
        </p:nvSpPr>
        <p:spPr bwMode="auto">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srgbClr val="FFFFFF"/>
              </a:solidFill>
              <a:latin typeface="Calibri"/>
              <a:ea typeface="+mn-ea"/>
              <a:cs typeface="+mn-cs"/>
            </a:endParaRPr>
          </a:p>
        </p:txBody>
      </p:sp>
      <p:sp>
        <p:nvSpPr>
          <p:cNvPr id="233914219" name="Content Placeholder 2" hidden="0"/>
          <p:cNvSpPr>
            <a:spLocks noGrp="1"/>
          </p:cNvSpPr>
          <p:nvPr isPhoto="0" userDrawn="0">
            <p:ph idx="1" hasCustomPrompt="0"/>
          </p:nvPr>
        </p:nvSpPr>
        <p:spPr bwMode="auto">
          <a:xfrm flipH="0" flipV="0">
            <a:off x="5370151" y="395780"/>
            <a:ext cx="6299327" cy="6193820"/>
          </a:xfrm>
        </p:spPr>
        <p:txBody>
          <a:bodyPr vertOverflow="overflow" horzOverflow="clip" vert="horz" wrap="square" lIns="91440" tIns="45720" rIns="91440" bIns="45720" numCol="1" spcCol="0" rtlCol="0" fromWordArt="0" anchor="t" anchorCtr="0" forceAA="0" upright="0" compatLnSpc="0">
            <a:normAutofit fontScale="80000" lnSpcReduction="4000"/>
          </a:bodyPr>
          <a:lstStyle/>
          <a:p>
            <a:pPr>
              <a:defRPr/>
            </a:pPr>
            <a:r>
              <a:rPr lang="en-GB" sz="2400"/>
              <a:t>One shift away from summative assessment is the tendency to assess a student’s progress by seeing how many points a student has collected throughout the year.</a:t>
            </a:r>
            <a:endParaRPr lang="en-GB" sz="2400"/>
          </a:p>
          <a:p>
            <a:pPr>
              <a:defRPr/>
            </a:pPr>
            <a:r>
              <a:rPr lang="en-GB" sz="2400"/>
              <a:t>These points come from different activities such as in-class exercises, homework, participation, etc. </a:t>
            </a:r>
            <a:endParaRPr sz="2400"/>
          </a:p>
          <a:p>
            <a:pPr>
              <a:defRPr/>
            </a:pPr>
            <a:r>
              <a:rPr lang="en-GB" sz="2400"/>
              <a:t>If at the end of a unit assessment, some or most students have collected very few points, this is an indication to the teacher to re-teach or to exercise further the material before moving on to a new chapter.</a:t>
            </a:r>
            <a:endParaRPr lang="en-GB" sz="2400"/>
          </a:p>
          <a:p>
            <a:pPr>
              <a:defRPr/>
            </a:pPr>
            <a:r>
              <a:rPr lang="en-GB" sz="2400"/>
              <a:t>After repeating the material and doing various activities, the students that had not collected enough points now will have managed to do so and this reflects on their ability to acquire the new material better as it was the second time they were exposed to it.</a:t>
            </a:r>
            <a:endParaRPr lang="en-GB" sz="2400"/>
          </a:p>
          <a:p>
            <a:pPr>
              <a:defRPr/>
            </a:pPr>
            <a:r>
              <a:rPr lang="en-GB" sz="2400"/>
              <a:t>Many teachers insist on revising and re-evaluating the material until all the students have reached a satisfactory level and have collected enough points before moving on.</a:t>
            </a:r>
            <a:endParaRPr lang="en-GB" sz="2400"/>
          </a:p>
          <a:p>
            <a:pPr>
              <a:defRPr/>
            </a:pPr>
            <a:r>
              <a:rPr lang="en-GB" sz="2400"/>
              <a:t>How do you feel about such assessment?</a:t>
            </a:r>
            <a:endParaRPr lang="en-GB" sz="2400"/>
          </a:p>
        </p:txBody>
      </p:sp>
      <p:pic>
        <p:nvPicPr>
          <p:cNvPr id="9" name="Picture 2" descr="Picture 2" hidden="0"/>
          <p:cNvPicPr>
            <a:picLocks noChangeAspect="1"/>
          </p:cNvPicPr>
          <p:nvPr isPhoto="0" userDrawn="0"/>
        </p:nvPicPr>
        <p:blipFill>
          <a:blip r:embed="rId2"/>
          <a:srcRect l="0" t="0" r="64675" b="0"/>
          <a:stretch/>
        </p:blipFill>
        <p:spPr bwMode="auto">
          <a:xfrm>
            <a:off x="263352" y="5764324"/>
            <a:ext cx="864096" cy="8252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56900"/>
        </a:solidFill>
      </p:bgPr>
    </p:bg>
    <p:spTree>
      <p:nvGrpSpPr>
        <p:cNvPr id="1" name="" hidden="0"/>
        <p:cNvGrpSpPr/>
        <p:nvPr isPhoto="0" userDrawn="0"/>
      </p:nvGrpSpPr>
      <p:grpSpPr bwMode="auto">
        <a:xfrm>
          <a:off x="0" y="0"/>
          <a:ext cx="0" cy="0"/>
          <a:chOff x="0" y="0"/>
          <a:chExt cx="0" cy="0"/>
        </a:xfrm>
      </p:grpSpPr>
      <p:sp>
        <p:nvSpPr>
          <p:cNvPr id="1930792464" name="Title 1" hidden="0"/>
          <p:cNvSpPr>
            <a:spLocks noGrp="1"/>
          </p:cNvSpPr>
          <p:nvPr isPhoto="0" userDrawn="0">
            <p:ph type="title" hasCustomPrompt="0"/>
          </p:nvPr>
        </p:nvSpPr>
        <p:spPr bwMode="auto"/>
        <p:txBody>
          <a:bodyPr/>
          <a:lstStyle/>
          <a:p>
            <a:pPr>
              <a:defRPr/>
            </a:pPr>
            <a:r>
              <a:rPr lang="en-GB" u="sng"/>
              <a:t>Other Ways to Measure Success</a:t>
            </a:r>
            <a:endParaRPr lang="en-GB"/>
          </a:p>
        </p:txBody>
      </p:sp>
      <p:grpSp>
        <p:nvGrpSpPr>
          <p:cNvPr id="1930792466" name="Content Placeholder 2" hidden="0"/>
          <p:cNvGrpSpPr>
            <a:grpSpLocks noGrp="1"/>
          </p:cNvGrpSpPr>
          <p:nvPr isPhoto="0" userDrawn="0"/>
        </p:nvGrpSpPr>
        <p:grpSpPr bwMode="auto">
          <a:xfrm>
            <a:off x="838197" y="1468437"/>
            <a:ext cx="10515600" cy="5333762"/>
            <a:chOff x="0" y="0"/>
            <a:chExt cx="10515600" cy="5333762"/>
          </a:xfrm>
        </p:grpSpPr>
        <p:sp>
          <p:nvSpPr>
            <p:cNvPr id="0" name="" hidden="0"/>
            <p:cNvSpPr/>
            <p:nvPr isPhoto="0" userDrawn="0"/>
          </p:nvSpPr>
          <p:spPr bwMode="auto">
            <a:xfrm flipH="0" flipV="0">
              <a:off x="0" y="0"/>
              <a:ext cx="10515600" cy="1389062"/>
            </a:xfrm>
            <a:prstGeom prst="roundRect">
              <a:avLst>
                <a:gd name="adj" fmla="val 16667"/>
              </a:avLst>
            </a:prstGeom>
            <a:solidFill>
              <a:srgbClr val="0014A7"/>
            </a:solidFill>
            <a:ln w="12700" cap="flat" cmpd="sng" algn="ctr">
              <a:solidFill>
                <a:schemeClr val="lt1">
                  <a:hueOff val="0"/>
                  <a:satOff val="0"/>
                  <a:lumOff val="0"/>
                  <a:alphaOff val="0"/>
                </a:schemeClr>
              </a:solidFill>
              <a:prstDash val="solid"/>
              <a:miter lim="800000"/>
            </a:ln>
            <a:effectLst/>
          </p:spPr>
          <p:style>
            <a:lnRef idx="2">
              <a:srgbClr val="000000"/>
            </a:lnRef>
            <a:fillRef idx="1">
              <a:srgbClr val="000000"/>
            </a:fillRef>
            <a:effectRef idx="0">
              <a:srgbClr val="000000"/>
            </a:effectRef>
            <a:fontRef idx="minor">
              <a:schemeClr val="lt1"/>
            </a:fontRef>
          </p:style>
          <p:txBody>
            <a:bodyPr spcFirstLastPara="0" vert="horz" wrap="square" lIns="91440" tIns="91440" rIns="91440" bIns="91440" numCol="1" spcCol="1269" anchor="ctr" anchorCtr="0">
              <a:noAutofit/>
            </a:bodyPr>
            <a:lstStyle/>
            <a:p>
              <a:pPr marL="0" lvl="0" indent="0" algn="l" defTabSz="1066800">
                <a:lnSpc>
                  <a:spcPct val="90000"/>
                </a:lnSpc>
                <a:spcBef>
                  <a:spcPts val="0"/>
                </a:spcBef>
                <a:spcAft>
                  <a:spcPts val="0"/>
                </a:spcAft>
                <a:buNone/>
                <a:defRPr/>
              </a:pPr>
              <a:r>
                <a:rPr lang="en-GB" sz="2400"/>
                <a:t>Ticket-Out-the-Door/Exit Slip: The teacher asks a question on the material taught on the day to each student before they leave the classroom for a break.</a:t>
              </a:r>
              <a:endParaRPr lang="en-US" sz="2400"/>
            </a:p>
          </p:txBody>
        </p:sp>
        <p:sp>
          <p:nvSpPr>
            <p:cNvPr id="0" name="" hidden="0"/>
            <p:cNvSpPr/>
            <p:nvPr isPhoto="0" userDrawn="0"/>
          </p:nvSpPr>
          <p:spPr bwMode="auto">
            <a:xfrm flipH="0" flipV="0">
              <a:off x="0" y="1494895"/>
              <a:ext cx="10515600" cy="1203854"/>
            </a:xfrm>
            <a:prstGeom prst="roundRect">
              <a:avLst>
                <a:gd name="adj" fmla="val 16667"/>
              </a:avLst>
            </a:prstGeom>
            <a:solidFill>
              <a:srgbClr val="0014A7"/>
            </a:solidFill>
            <a:ln w="12700" cap="flat" cmpd="sng" algn="ctr">
              <a:solidFill>
                <a:schemeClr val="lt1">
                  <a:hueOff val="0"/>
                  <a:satOff val="0"/>
                  <a:lumOff val="0"/>
                  <a:alphaOff val="0"/>
                </a:schemeClr>
              </a:solidFill>
              <a:prstDash val="solid"/>
              <a:miter lim="800000"/>
            </a:ln>
            <a:effectLst/>
          </p:spPr>
          <p:style>
            <a:lnRef idx="2">
              <a:srgbClr val="000000"/>
            </a:lnRef>
            <a:fillRef idx="1">
              <a:srgbClr val="000000"/>
            </a:fillRef>
            <a:effectRef idx="0">
              <a:srgbClr val="000000"/>
            </a:effectRef>
            <a:fontRef idx="minor">
              <a:schemeClr val="lt1"/>
            </a:fontRef>
          </p:style>
          <p:txBody>
            <a:bodyPr spcFirstLastPara="0" vert="horz" wrap="square" lIns="91440" tIns="91440" rIns="91440" bIns="91440" numCol="1" spcCol="1269" anchor="ctr" anchorCtr="0">
              <a:noAutofit/>
            </a:bodyPr>
            <a:lstStyle/>
            <a:p>
              <a:pPr marL="0" lvl="0" indent="0" algn="l" defTabSz="1066800">
                <a:lnSpc>
                  <a:spcPct val="90000"/>
                </a:lnSpc>
                <a:spcBef>
                  <a:spcPts val="0"/>
                </a:spcBef>
                <a:spcAft>
                  <a:spcPts val="0"/>
                </a:spcAft>
                <a:buNone/>
                <a:defRPr/>
              </a:pPr>
              <a:r>
                <a:rPr lang="en-GB" sz="2400"/>
                <a:t>Stealth/Game-Based Assessment: takes up less time from formal assessment and students get ‘tested’ without realizing it.</a:t>
              </a:r>
              <a:endParaRPr lang="en-US" sz="2400"/>
            </a:p>
          </p:txBody>
        </p:sp>
        <p:sp>
          <p:nvSpPr>
            <p:cNvPr id="0" name="" hidden="0"/>
            <p:cNvSpPr/>
            <p:nvPr isPhoto="0" userDrawn="0"/>
          </p:nvSpPr>
          <p:spPr bwMode="auto">
            <a:xfrm>
              <a:off x="0" y="3396242"/>
              <a:ext cx="10515600" cy="1937520"/>
            </a:xfrm>
            <a:prstGeom prst="rect">
              <a:avLst/>
            </a:prstGeom>
            <a:noFill/>
            <a:ln>
              <a:noFill/>
            </a:ln>
            <a:effectLst/>
          </p:spPr>
          <p:style>
            <a:lnRef idx="0">
              <a:srgbClr val="000000"/>
            </a:lnRef>
            <a:fillRef idx="0">
              <a:srgbClr val="000000"/>
            </a:fillRef>
            <a:effectRef idx="0">
              <a:srgbClr val="000000"/>
            </a:effectRef>
            <a:fontRef idx="minor"/>
          </p:style>
          <p:txBody>
            <a:bodyPr spcFirstLastPara="0" vert="horz" wrap="square" lIns="333870" tIns="30480" rIns="170688" bIns="30480" numCol="1" spcCol="1270" anchor="t" anchorCtr="0">
              <a:noAutofit/>
            </a:bodyPr>
            <a:lstStyle/>
            <a:p>
              <a:pPr>
                <a:defRPr/>
              </a:pPr>
              <a:endParaRPr/>
            </a:p>
          </p:txBody>
        </p:sp>
      </p:grpSp>
      <p:pic>
        <p:nvPicPr>
          <p:cNvPr id="22" name="Picture 2" descr="Picture 2" hidden="0"/>
          <p:cNvPicPr>
            <a:picLocks noChangeAspect="1"/>
          </p:cNvPicPr>
          <p:nvPr isPhoto="0" userDrawn="0"/>
        </p:nvPicPr>
        <p:blipFill>
          <a:blip r:embed="rId2"/>
          <a:srcRect l="0" t="0" r="64675" b="0"/>
          <a:stretch/>
        </p:blipFill>
        <p:spPr bwMode="auto">
          <a:xfrm>
            <a:off x="263352" y="5764324"/>
            <a:ext cx="864096" cy="825278"/>
          </a:xfrm>
          <a:prstGeom prst="rect">
            <a:avLst/>
          </a:prstGeom>
          <a:ln w="12700">
            <a:miter lim="400000"/>
          </a:ln>
        </p:spPr>
      </p:pic>
      <p:sp>
        <p:nvSpPr>
          <p:cNvPr id="1167657933" name="" hidden="0"/>
          <p:cNvSpPr/>
          <p:nvPr isPhoto="0" userDrawn="0"/>
        </p:nvSpPr>
        <p:spPr bwMode="auto">
          <a:xfrm flipH="0" flipV="0">
            <a:off x="838197" y="4312708"/>
            <a:ext cx="10515600" cy="1774395"/>
          </a:xfrm>
          <a:prstGeom prst="roundRect">
            <a:avLst>
              <a:gd name="adj" fmla="val 16667"/>
            </a:avLst>
          </a:prstGeom>
          <a:solidFill>
            <a:srgbClr val="0014A7"/>
          </a:solidFill>
          <a:ln w="12700" cap="flat" cmpd="sng" algn="ctr">
            <a:solidFill>
              <a:schemeClr val="lt1">
                <a:hueOff val="0"/>
                <a:satOff val="0"/>
                <a:lumOff val="0"/>
                <a:alphaOff val="0"/>
              </a:schemeClr>
            </a:solidFill>
            <a:prstDash val="solid"/>
            <a:miter/>
          </a:ln>
          <a:effectLst/>
        </p:spPr>
        <p:style>
          <a:lnRef idx="2">
            <a:srgbClr val="000000"/>
          </a:lnRef>
          <a:fillRef idx="1">
            <a:srgbClr val="000000"/>
          </a:fillRef>
          <a:effectRef idx="0">
            <a:srgbClr val="000000"/>
          </a:effectRef>
          <a:fontRef idx="minor">
            <a:schemeClr val="lt1"/>
          </a:fontRef>
        </p:style>
        <p:txBody>
          <a:bodyPr spcFirstLastPara="0" vert="horz" wrap="square" lIns="91440" tIns="91440" rIns="91440" bIns="91440" numCol="1" spcCol="1267" anchor="ctr" anchorCtr="0">
            <a:noAutofit/>
          </a:bodyPr>
          <a:lstStyle/>
          <a:p>
            <a:pPr marL="0" lvl="0" indent="0" algn="l" defTabSz="1066799">
              <a:lnSpc>
                <a:spcPct val="90000"/>
              </a:lnSpc>
              <a:spcBef>
                <a:spcPts val="0"/>
              </a:spcBef>
              <a:spcAft>
                <a:spcPts val="0"/>
              </a:spcAft>
              <a:buNone/>
              <a:defRPr/>
            </a:pPr>
            <a:r>
              <a:rPr lang="en-GB" sz="2400" u="none"/>
              <a:t>Portopholio-Based Assessment: </a:t>
            </a:r>
            <a:r>
              <a:rPr lang="en-GB" sz="2400" u="none"/>
              <a:t>Measures progress based on projects, exercises, homework, presentation, games, reports, writing exercises, etc. Covered throughout the year. They assess both the knowledge and skills development of the student.</a:t>
            </a:r>
            <a:endParaRPr sz="2400" u="non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0070C0">
            <a:alpha val="76000"/>
          </a:srgbClr>
        </a:solidFill>
      </p:bgPr>
    </p:bg>
    <p:spTree>
      <p:nvGrpSpPr>
        <p:cNvPr id="1" name="" hidden="0"/>
        <p:cNvGrpSpPr/>
        <p:nvPr isPhoto="0" userDrawn="0"/>
      </p:nvGrpSpPr>
      <p:grpSpPr bwMode="auto">
        <a:xfrm>
          <a:off x="0" y="0"/>
          <a:ext cx="0" cy="0"/>
          <a:chOff x="0" y="0"/>
          <a:chExt cx="0" cy="0"/>
        </a:xfrm>
      </p:grpSpPr>
      <p:sp>
        <p:nvSpPr>
          <p:cNvPr id="378395051" name="Title 1" hidden="0"/>
          <p:cNvSpPr>
            <a:spLocks noGrp="1"/>
          </p:cNvSpPr>
          <p:nvPr isPhoto="0" userDrawn="0">
            <p:ph type="title" hasCustomPrompt="0"/>
          </p:nvPr>
        </p:nvSpPr>
        <p:spPr bwMode="auto"/>
        <p:txBody>
          <a:bodyPr/>
          <a:lstStyle/>
          <a:p>
            <a:pPr>
              <a:defRPr/>
            </a:pPr>
            <a:r>
              <a:rPr lang="en-GB" u="sng">
                <a:solidFill>
                  <a:schemeClr val="bg1">
                    <a:lumMod val="95000"/>
                  </a:schemeClr>
                </a:solidFill>
              </a:rPr>
              <a:t>However...</a:t>
            </a:r>
            <a:endParaRPr/>
          </a:p>
        </p:txBody>
      </p:sp>
      <p:sp>
        <p:nvSpPr>
          <p:cNvPr id="330217947" name="Content Placeholder 2" hidden="0"/>
          <p:cNvSpPr>
            <a:spLocks noGrp="1"/>
          </p:cNvSpPr>
          <p:nvPr isPhoto="0" userDrawn="0">
            <p:ph idx="1" hasCustomPrompt="0"/>
          </p:nvPr>
        </p:nvSpPr>
        <p:spPr bwMode="auto"/>
        <p:txBody>
          <a:bodyPr vertOverflow="overflow" horzOverflow="clip" vert="horz" wrap="square" lIns="91440" tIns="45720" rIns="91440" bIns="45720" numCol="1" spcCol="0" rtlCol="0" fromWordArt="0" anchor="t" anchorCtr="0" forceAA="0" upright="0" compatLnSpc="0">
            <a:normAutofit/>
          </a:bodyPr>
          <a:lstStyle/>
          <a:p>
            <a:pPr>
              <a:defRPr/>
            </a:pPr>
            <a:r>
              <a:rPr sz="2200" b="0" i="0" u="none">
                <a:solidFill>
                  <a:srgbClr val="000000"/>
                </a:solidFill>
                <a:latin typeface="Times New Roman"/>
                <a:ea typeface="Times New Roman"/>
                <a:cs typeface="Times New Roman"/>
              </a:rPr>
              <a:t>This </a:t>
            </a:r>
            <a:r>
              <a:rPr lang="en-GB" sz="2200" b="0" i="0" u="none">
                <a:solidFill>
                  <a:srgbClr val="000000"/>
                </a:solidFill>
                <a:latin typeface="Times New Roman"/>
                <a:ea typeface="Times New Roman"/>
                <a:cs typeface="Times New Roman"/>
              </a:rPr>
              <a:t>formal</a:t>
            </a:r>
            <a:r>
              <a:rPr sz="2200" b="0" i="0" u="none">
                <a:solidFill>
                  <a:srgbClr val="000000"/>
                </a:solidFill>
                <a:latin typeface="Times New Roman"/>
                <a:ea typeface="Times New Roman"/>
                <a:cs typeface="Times New Roman"/>
              </a:rPr>
              <a:t> testing ritual can take time from genuine learning,</a:t>
            </a:r>
            <a:r>
              <a:rPr lang="en-GB" sz="2200" b="0" i="0" u="none">
                <a:solidFill>
                  <a:srgbClr val="000000"/>
                </a:solidFill>
                <a:latin typeface="Times New Roman"/>
                <a:ea typeface="Times New Roman"/>
                <a:cs typeface="Times New Roman"/>
              </a:rPr>
              <a:t> complain many teachers. They argue that they </a:t>
            </a:r>
            <a:r>
              <a:rPr sz="2200" b="0" i="0" u="none">
                <a:solidFill>
                  <a:srgbClr val="000000"/>
                </a:solidFill>
                <a:latin typeface="Times New Roman"/>
                <a:ea typeface="Times New Roman"/>
                <a:cs typeface="Times New Roman"/>
              </a:rPr>
              <a:t>put pressure on the least advantaged </a:t>
            </a:r>
            <a:r>
              <a:rPr lang="en-GB" sz="2200" b="0" i="0" u="none">
                <a:solidFill>
                  <a:srgbClr val="000000"/>
                </a:solidFill>
                <a:latin typeface="Times New Roman"/>
                <a:ea typeface="Times New Roman"/>
                <a:cs typeface="Times New Roman"/>
              </a:rPr>
              <a:t>students </a:t>
            </a:r>
            <a:r>
              <a:rPr lang="en-GB" sz="2200" b="0" i="0" u="none">
                <a:solidFill>
                  <a:srgbClr val="000000"/>
                </a:solidFill>
                <a:latin typeface="Times New Roman"/>
                <a:ea typeface="Times New Roman"/>
                <a:cs typeface="Times New Roman"/>
              </a:rPr>
              <a:t>to</a:t>
            </a:r>
            <a:r>
              <a:rPr sz="2200" b="0" i="0" u="none">
                <a:solidFill>
                  <a:srgbClr val="000000"/>
                </a:solidFill>
                <a:latin typeface="Times New Roman"/>
                <a:ea typeface="Times New Roman"/>
                <a:cs typeface="Times New Roman"/>
              </a:rPr>
              <a:t> focus on test  prep—not to mention adding airless, stultifying hours of proctoring to  teachers’ lives. “Tests don’t explicitly teach anything. Teachers do,” </a:t>
            </a:r>
            <a:r>
              <a:rPr lang="en-GB" sz="2200" b="0" i="0" u="none">
                <a:solidFill>
                  <a:srgbClr val="000000"/>
                </a:solidFill>
                <a:latin typeface="Times New Roman"/>
                <a:ea typeface="Times New Roman"/>
                <a:cs typeface="Times New Roman"/>
              </a:rPr>
              <a:t>says Jose Vilson</a:t>
            </a:r>
            <a:r>
              <a:rPr lang="en-GB" sz="2200" b="0" i="0" u="none">
                <a:solidFill>
                  <a:srgbClr val="000000"/>
                </a:solidFill>
                <a:latin typeface="Times New Roman"/>
                <a:ea typeface="Times New Roman"/>
                <a:cs typeface="Times New Roman"/>
              </a:rPr>
              <a:t>,</a:t>
            </a:r>
            <a:r>
              <a:rPr sz="2200" b="0" i="0" u="none">
                <a:solidFill>
                  <a:srgbClr val="000000"/>
                </a:solidFill>
                <a:latin typeface="Times New Roman"/>
                <a:ea typeface="Times New Roman"/>
                <a:cs typeface="Times New Roman"/>
              </a:rPr>
              <a:t>  a middle school math teacher in New York City. Instead of standardized  tests, students “should have tests created by teachers with the goal of  learning more about the students’ abilities and interests,” echoes Meena  Negandhi, math coordinator at the French American Academy in Jersey  City, New Jersey.</a:t>
            </a:r>
            <a:r>
              <a:rPr lang="en-GB" sz="2200" b="0" i="0" u="none" strike="noStrike" cap="none" spc="0">
                <a:solidFill>
                  <a:schemeClr val="tx1"/>
                </a:solidFill>
                <a:latin typeface="Arial"/>
                <a:ea typeface="Arial"/>
                <a:cs typeface="Arial"/>
              </a:rPr>
              <a:t>  </a:t>
            </a:r>
            <a:endParaRPr lang="en-GB" sz="2200" b="0" i="0" u="none" strike="noStrike" cap="none" spc="0">
              <a:solidFill>
                <a:schemeClr val="tx1"/>
              </a:solidFill>
              <a:latin typeface="Arial"/>
              <a:ea typeface="Arial"/>
              <a:cs typeface="Arial"/>
            </a:endParaRPr>
          </a:p>
          <a:p>
            <a:pPr>
              <a:defRPr/>
            </a:pPr>
            <a:r>
              <a:rPr lang="en-GB" sz="2200" b="0" i="0" u="none" strike="noStrike" cap="none" spc="0">
                <a:solidFill>
                  <a:schemeClr val="tx1"/>
                </a:solidFill>
                <a:latin typeface="Times New Roman"/>
                <a:ea typeface="Times New Roman"/>
                <a:cs typeface="Times New Roman"/>
              </a:rPr>
              <a:t>Despite movement away from formal testing, </a:t>
            </a:r>
            <a:r>
              <a:rPr sz="2200" b="0" i="0" u="none">
                <a:solidFill>
                  <a:srgbClr val="000000"/>
                </a:solidFill>
                <a:latin typeface="Times New Roman"/>
                <a:ea typeface="Times New Roman"/>
                <a:cs typeface="Times New Roman"/>
              </a:rPr>
              <a:t>educators shouldn’t give up on traditional classroom tests so quickly. Research has found that tests can be</a:t>
            </a:r>
            <a:r>
              <a:rPr lang="en-GB" sz="2200" b="0" i="0" u="none">
                <a:solidFill>
                  <a:srgbClr val="000000"/>
                </a:solidFill>
                <a:latin typeface="Times New Roman"/>
                <a:ea typeface="Times New Roman"/>
                <a:cs typeface="Times New Roman"/>
              </a:rPr>
              <a:t> valuable tools to help students learn</a:t>
            </a:r>
            <a:r>
              <a:rPr lang="en-GB" sz="2200" b="0" i="0" u="none">
                <a:solidFill>
                  <a:srgbClr val="000000"/>
                </a:solidFill>
                <a:latin typeface="Times New Roman"/>
                <a:ea typeface="Times New Roman"/>
                <a:cs typeface="Times New Roman"/>
              </a:rPr>
              <a:t>, if design</a:t>
            </a:r>
            <a:r>
              <a:rPr sz="2200" b="0" i="0" u="none">
                <a:solidFill>
                  <a:srgbClr val="000000"/>
                </a:solidFill>
                <a:latin typeface="Times New Roman"/>
                <a:ea typeface="Times New Roman"/>
                <a:cs typeface="Times New Roman"/>
              </a:rPr>
              <a:t>ed and administered with format, timing, and content in mind—and a clear purpose to improve student learning.</a:t>
            </a:r>
            <a:endParaRPr sz="2200">
              <a:latin typeface="Times New Roman"/>
              <a:ea typeface="Times New Roman"/>
              <a:cs typeface="Times New Roman"/>
            </a:endParaRPr>
          </a:p>
        </p:txBody>
      </p:sp>
      <p:sp>
        <p:nvSpPr>
          <p:cNvPr id="608235320" name="Rectangle 7" hidden="0"/>
          <p:cNvSpPr/>
          <p:nvPr isPhoto="0" userDrawn="0"/>
        </p:nvSpPr>
        <p:spPr bwMode="auto">
          <a:xfrm>
            <a:off x="0" y="5964527"/>
            <a:ext cx="12191998" cy="893471"/>
          </a:xfrm>
          <a:prstGeom prst="rect">
            <a:avLst/>
          </a:prstGeom>
          <a:solidFill>
            <a:srgbClr val="F56900"/>
          </a:solidFill>
          <a:ln w="12700" cap="flat" cmpd="sng" algn="ctr">
            <a:solidFill>
              <a:srgbClr val="4472C4">
                <a:shade val="50000"/>
              </a:srgbClr>
            </a:solidFill>
            <a:prstDash val="solid"/>
            <a:miter/>
          </a:ln>
          <a:effectLst/>
        </p:spPr>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ea typeface="Arial"/>
              <a:cs typeface="Arial"/>
            </a:endParaRPr>
          </a:p>
        </p:txBody>
      </p:sp>
      <p:pic>
        <p:nvPicPr>
          <p:cNvPr id="312459947" name="Picture 2" descr="Picture 2" hidden="0"/>
          <p:cNvPicPr>
            <a:picLocks noChangeAspect="1"/>
          </p:cNvPicPr>
          <p:nvPr isPhoto="0" userDrawn="0"/>
        </p:nvPicPr>
        <p:blipFill>
          <a:blip r:embed="rId2"/>
          <a:srcRect l="0" t="0" r="64675" b="0"/>
          <a:stretch/>
        </p:blipFill>
        <p:spPr bwMode="auto">
          <a:xfrm>
            <a:off x="263351" y="6032721"/>
            <a:ext cx="864095" cy="825277"/>
          </a:xfrm>
          <a:prstGeom prst="rect">
            <a:avLst/>
          </a:prstGeom>
          <a:ln w="12700">
            <a:miter/>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FC91C"/>
        </a:solidFill>
      </p:bgPr>
    </p:bg>
    <p:spTree>
      <p:nvGrpSpPr>
        <p:cNvPr id="1" name="" hidden="0"/>
        <p:cNvGrpSpPr/>
        <p:nvPr isPhoto="0" userDrawn="0"/>
      </p:nvGrpSpPr>
      <p:grpSpPr bwMode="auto">
        <a:xfrm>
          <a:off x="0" y="0"/>
          <a:ext cx="0" cy="0"/>
          <a:chOff x="0" y="0"/>
          <a:chExt cx="0" cy="0"/>
        </a:xfrm>
      </p:grpSpPr>
      <p:sp>
        <p:nvSpPr>
          <p:cNvPr id="186" name="Freeform: Shape 185" hidden="0"/>
          <p:cNvSpPr>
            <a:spLocks noAdjustHandles="1" noChangeArrowheads="1" noChangeAspect="1" noChangeShapeType="1" noEditPoints="1" noGrp="1" noMove="1" noResize="1" noRot="1" noTextEdit="1"/>
          </p:cNvSpPr>
          <p:nvPr isPhoto="0" userDrawn="0"/>
        </p:nvSpPr>
        <p:spPr bwMode="auto">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fill="norm" stroke="1" extrusionOk="0">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652960580" name="Title 1" hidden="0"/>
          <p:cNvSpPr>
            <a:spLocks noGrp="1"/>
          </p:cNvSpPr>
          <p:nvPr isPhoto="0" userDrawn="0">
            <p:ph type="title" hasCustomPrompt="0"/>
          </p:nvPr>
        </p:nvSpPr>
        <p:spPr bwMode="auto">
          <a:xfrm>
            <a:off x="838200" y="673770"/>
            <a:ext cx="3220329" cy="2027227"/>
          </a:xfrm>
        </p:spPr>
        <p:txBody>
          <a:bodyPr anchor="t">
            <a:normAutofit/>
          </a:bodyPr>
          <a:lstStyle/>
          <a:p>
            <a:pPr>
              <a:defRPr/>
            </a:pPr>
            <a:r>
              <a:rPr lang="en-GB" sz="4600" u="sng">
                <a:solidFill>
                  <a:srgbClr val="FFFFFF"/>
                </a:solidFill>
              </a:rPr>
              <a:t>Quizes</a:t>
            </a:r>
            <a:endParaRPr/>
          </a:p>
        </p:txBody>
      </p:sp>
      <p:sp>
        <p:nvSpPr>
          <p:cNvPr id="8" name="Rectangle 7" hidden="0"/>
          <p:cNvSpPr/>
          <p:nvPr isPhoto="0" userDrawn="0"/>
        </p:nvSpPr>
        <p:spPr bwMode="auto">
          <a:xfrm>
            <a:off x="0" y="5964528"/>
            <a:ext cx="12191999" cy="893472"/>
          </a:xfrm>
          <a:prstGeom prst="rect">
            <a:avLst/>
          </a:prstGeom>
          <a:solidFill>
            <a:srgbClr val="F56900"/>
          </a:solidFill>
          <a:ln w="12700" cap="flat" cmpd="sng" algn="ctr">
            <a:solidFill>
              <a:srgbClr val="4472C4">
                <a:shade val="50000"/>
              </a:srgbClr>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ea typeface="+mn-ea"/>
              <a:cs typeface="+mn-cs"/>
            </a:endParaRPr>
          </a:p>
        </p:txBody>
      </p:sp>
      <p:pic>
        <p:nvPicPr>
          <p:cNvPr id="9" name="Picture 2" descr="Picture 2" hidden="0"/>
          <p:cNvPicPr>
            <a:picLocks noChangeAspect="1"/>
          </p:cNvPicPr>
          <p:nvPr isPhoto="0" userDrawn="0"/>
        </p:nvPicPr>
        <p:blipFill>
          <a:blip r:embed="rId2"/>
          <a:srcRect l="0" t="0" r="64675" b="0"/>
          <a:stretch/>
        </p:blipFill>
        <p:spPr bwMode="auto">
          <a:xfrm>
            <a:off x="263352" y="6032722"/>
            <a:ext cx="864096" cy="825278"/>
          </a:xfrm>
          <a:prstGeom prst="rect">
            <a:avLst/>
          </a:prstGeom>
          <a:ln w="12700">
            <a:miter lim="400000"/>
          </a:ln>
        </p:spPr>
      </p:pic>
      <p:sp>
        <p:nvSpPr>
          <p:cNvPr id="714353086" name="" hidden="0"/>
          <p:cNvSpPr txBox="1"/>
          <p:nvPr isPhoto="0" userDrawn="0"/>
        </p:nvSpPr>
        <p:spPr bwMode="auto">
          <a:xfrm flipH="0" flipV="0">
            <a:off x="900937" y="1561041"/>
            <a:ext cx="10542963" cy="478539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defRPr/>
            </a:pPr>
            <a:r>
              <a:rPr lang="en-GB" sz="2200">
                <a:solidFill>
                  <a:schemeClr val="bg1"/>
                </a:solidFill>
              </a:rPr>
              <a:t>Short and easy quizes can be one practical way to test students.</a:t>
            </a:r>
            <a:endParaRPr sz="2200">
              <a:solidFill>
                <a:schemeClr val="bg1"/>
              </a:solidFill>
            </a:endParaRPr>
          </a:p>
          <a:p>
            <a:pPr>
              <a:defRPr/>
            </a:pPr>
            <a:endParaRPr sz="2200">
              <a:solidFill>
                <a:schemeClr val="bg1"/>
              </a:solidFill>
            </a:endParaRPr>
          </a:p>
          <a:p>
            <a:pPr>
              <a:defRPr/>
            </a:pPr>
            <a:r>
              <a:rPr lang="en-GB" sz="2200">
                <a:solidFill>
                  <a:schemeClr val="bg1"/>
                </a:solidFill>
              </a:rPr>
              <a:t>The stakes are lower, students feel less pressure to do well so they actually perform better</a:t>
            </a:r>
            <a:endParaRPr sz="2200">
              <a:solidFill>
                <a:schemeClr val="bg1"/>
              </a:solidFill>
            </a:endParaRPr>
          </a:p>
          <a:p>
            <a:pPr>
              <a:defRPr/>
            </a:pPr>
            <a:endParaRPr sz="2200">
              <a:solidFill>
                <a:schemeClr val="bg1"/>
              </a:solidFill>
            </a:endParaRPr>
          </a:p>
          <a:p>
            <a:pPr>
              <a:defRPr/>
            </a:pPr>
            <a:r>
              <a:rPr lang="en-GB" sz="2200">
                <a:solidFill>
                  <a:schemeClr val="bg1"/>
                </a:solidFill>
              </a:rPr>
              <a:t>Quizes are short, easy to make and fast to test. They can cover less material and help students see how much of the previous lesson they have retained.</a:t>
            </a:r>
            <a:endParaRPr sz="2200">
              <a:solidFill>
                <a:schemeClr val="bg1"/>
              </a:solidFill>
            </a:endParaRPr>
          </a:p>
          <a:p>
            <a:pPr>
              <a:defRPr/>
            </a:pPr>
            <a:endParaRPr sz="2200">
              <a:solidFill>
                <a:schemeClr val="bg1"/>
              </a:solidFill>
            </a:endParaRPr>
          </a:p>
          <a:p>
            <a:pPr>
              <a:defRPr/>
            </a:pPr>
            <a:r>
              <a:rPr lang="en-GB" sz="2200">
                <a:solidFill>
                  <a:schemeClr val="bg1"/>
                </a:solidFill>
              </a:rPr>
              <a:t>There should be about 3 quizes before a formal summative test. This will allow students to develop their skills till they reach a high-stake test</a:t>
            </a:r>
            <a:endParaRPr sz="2200">
              <a:solidFill>
                <a:schemeClr val="bg1"/>
              </a:solidFill>
            </a:endParaRPr>
          </a:p>
          <a:p>
            <a:pPr>
              <a:defRPr/>
            </a:pPr>
            <a:endParaRPr sz="2200">
              <a:solidFill>
                <a:schemeClr val="bg1"/>
              </a:solidFill>
            </a:endParaRPr>
          </a:p>
          <a:p>
            <a:pPr>
              <a:defRPr/>
            </a:pPr>
            <a:r>
              <a:rPr lang="en-GB" sz="2200">
                <a:solidFill>
                  <a:schemeClr val="bg1"/>
                </a:solidFill>
              </a:rPr>
              <a:t>A 2006 study showed that students who had had regular quizes before a summative test had learnt and remembered 60% of the material while those who were only tested at the summative test only 40%.</a:t>
            </a:r>
            <a:endParaRPr sz="22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29BF45"/>
        </a:solidFill>
      </p:bgPr>
    </p:bg>
    <p:spTree>
      <p:nvGrpSpPr>
        <p:cNvPr id="1" name="" hidden="0"/>
        <p:cNvGrpSpPr/>
        <p:nvPr isPhoto="0" userDrawn="0"/>
      </p:nvGrpSpPr>
      <p:grpSpPr bwMode="auto">
        <a:xfrm>
          <a:off x="0" y="0"/>
          <a:ext cx="0" cy="0"/>
          <a:chOff x="0" y="0"/>
          <a:chExt cx="0" cy="0"/>
        </a:xfrm>
      </p:grpSpPr>
      <p:sp useBgFill="1">
        <p:nvSpPr>
          <p:cNvPr id="148" name="Rectangle 147" hidden="0"/>
          <p:cNvSpPr>
            <a:spLocks noAdjustHandles="1" noChangeArrowheads="1" noChangeAspect="1" noChangeShapeType="1" noEditPoints="1" noGrp="1" noMove="1" noResize="1" noRot="1" noTextEdit="1"/>
          </p:cNvSpPr>
          <p:nvPr isPhoto="0" userDrawn="0"/>
        </p:nvSpPr>
        <p:spPr bwMode="auto">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50" name="Freeform: Shape 149" hidden="0"/>
          <p:cNvSpPr>
            <a:spLocks noAdjustHandles="1" noChangeArrowheads="1" noChangeAspect="1" noChangeShapeType="1" noEditPoints="1" noGrp="1" noMove="1" noResize="1" noRot="1" noTextEdit="1"/>
          </p:cNvSpPr>
          <p:nvPr isPhoto="0" userDrawn="0"/>
        </p:nvSpPr>
        <p:spPr bwMode="auto">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fill="norm" stroke="1" extrusionOk="0">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9923626" name="Title 1" hidden="0"/>
          <p:cNvSpPr>
            <a:spLocks noGrp="1"/>
          </p:cNvSpPr>
          <p:nvPr isPhoto="0" userDrawn="0">
            <p:ph type="title" hasCustomPrompt="0"/>
          </p:nvPr>
        </p:nvSpPr>
        <p:spPr bwMode="auto">
          <a:xfrm flipH="0" flipV="0">
            <a:off x="379245" y="673769"/>
            <a:ext cx="4007688" cy="2027226"/>
          </a:xfrm>
        </p:spPr>
        <p:txBody>
          <a:bodyPr vertOverflow="overflow" horzOverflow="clip" vert="horz" wrap="square" lIns="91440" tIns="45720" rIns="91440" bIns="45720" numCol="1" spcCol="0" rtlCol="0" fromWordArt="0" anchor="t" anchorCtr="0" forceAA="0" upright="0" compatLnSpc="0">
            <a:normAutofit/>
          </a:bodyPr>
          <a:lstStyle/>
          <a:p>
            <a:pPr>
              <a:defRPr/>
            </a:pPr>
            <a:r>
              <a:rPr lang="en-GB" sz="3400" u="sng">
                <a:solidFill>
                  <a:srgbClr val="FFFFFF"/>
                </a:solidFill>
              </a:rPr>
              <a:t>Testing Format </a:t>
            </a:r>
            <a:br>
              <a:rPr lang="en-GB" sz="3400" u="sng">
                <a:solidFill>
                  <a:srgbClr val="FFFFFF"/>
                </a:solidFill>
              </a:rPr>
            </a:br>
            <a:r>
              <a:rPr lang="en-GB" sz="3400" u="sng">
                <a:solidFill>
                  <a:srgbClr val="FFFFFF"/>
                </a:solidFill>
              </a:rPr>
              <a:t>That Counts</a:t>
            </a:r>
            <a:endParaRPr/>
          </a:p>
        </p:txBody>
      </p:sp>
      <p:grpSp>
        <p:nvGrpSpPr>
          <p:cNvPr id="82576976" name="Content Placeholder 2" hidden="0"/>
          <p:cNvGrpSpPr>
            <a:grpSpLocks noGrp="1"/>
          </p:cNvGrpSpPr>
          <p:nvPr isPhoto="0" userDrawn="0"/>
        </p:nvGrpSpPr>
        <p:grpSpPr bwMode="auto">
          <a:xfrm flipH="0" flipV="0">
            <a:off x="5217023" y="541605"/>
            <a:ext cx="6136776" cy="5678218"/>
            <a:chOff x="0" y="0"/>
            <a:chExt cx="6136776" cy="5678218"/>
          </a:xfrm>
        </p:grpSpPr>
        <p:sp>
          <p:nvSpPr>
            <p:cNvPr id="0" name="" hidden="0"/>
            <p:cNvSpPr/>
            <p:nvPr isPhoto="0" userDrawn="0"/>
          </p:nvSpPr>
          <p:spPr bwMode="auto">
            <a:xfrm>
              <a:off x="0" y="692"/>
              <a:ext cx="613677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p:spPr>
          <p:style>
            <a:lnRef idx="2">
              <a:srgbClr val="000000"/>
            </a:lnRef>
            <a:fillRef idx="1">
              <a:srgbClr val="000000"/>
            </a:fillRef>
            <a:effectRef idx="0">
              <a:srgbClr val="000000"/>
            </a:effectRef>
            <a:fontRef idx="minor">
              <a:schemeClr val="lt1"/>
            </a:fontRef>
          </p:style>
        </p:sp>
        <p:sp>
          <p:nvSpPr>
            <p:cNvPr id="0" name="" hidden="0"/>
            <p:cNvSpPr/>
            <p:nvPr isPhoto="0" userDrawn="0"/>
          </p:nvSpPr>
          <p:spPr bwMode="auto">
            <a:xfrm>
              <a:off x="0" y="693"/>
              <a:ext cx="6136776" cy="1135365"/>
            </a:xfrm>
            <a:prstGeom prst="rect">
              <a:avLst/>
            </a:prstGeom>
            <a:noFill/>
            <a:ln>
              <a:noFill/>
            </a:ln>
            <a:effectLst/>
          </p:spPr>
          <p:style>
            <a:lnRef idx="0">
              <a:srgbClr val="000000"/>
            </a:lnRef>
            <a:fillRef idx="0">
              <a:srgbClr val="000000"/>
            </a:fillRef>
            <a:effectRef idx="0">
              <a:srgbClr val="000000"/>
            </a:effectRef>
            <a:fontRef idx="minor"/>
          </p:style>
          <p:txBody>
            <a:bodyPr spcFirstLastPara="0" vert="horz" wrap="square" lIns="68580" tIns="68580" rIns="68580" bIns="68580" numCol="1" spcCol="1268" anchor="t" anchorCtr="0">
              <a:noAutofit/>
            </a:bodyPr>
            <a:lstStyle/>
            <a:p>
              <a:pPr>
                <a:defRPr/>
              </a:pPr>
              <a:endParaRPr/>
            </a:p>
          </p:txBody>
        </p:sp>
        <p:sp>
          <p:nvSpPr>
            <p:cNvPr id="0" name="" hidden="0"/>
            <p:cNvSpPr/>
            <p:nvPr isPhoto="0" userDrawn="0"/>
          </p:nvSpPr>
          <p:spPr bwMode="auto">
            <a:xfrm>
              <a:off x="0" y="1136058"/>
              <a:ext cx="613677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p:spPr>
          <p:style>
            <a:lnRef idx="2">
              <a:srgbClr val="000000"/>
            </a:lnRef>
            <a:fillRef idx="1">
              <a:srgbClr val="000000"/>
            </a:fillRef>
            <a:effectRef idx="0">
              <a:srgbClr val="000000"/>
            </a:effectRef>
            <a:fontRef idx="minor">
              <a:schemeClr val="lt1"/>
            </a:fontRef>
          </p:style>
        </p:sp>
        <p:sp>
          <p:nvSpPr>
            <p:cNvPr id="0" name="" hidden="0"/>
            <p:cNvSpPr/>
            <p:nvPr isPhoto="0" userDrawn="0"/>
          </p:nvSpPr>
          <p:spPr bwMode="auto">
            <a:xfrm>
              <a:off x="0" y="1136058"/>
              <a:ext cx="6136776" cy="1135365"/>
            </a:xfrm>
            <a:prstGeom prst="rect">
              <a:avLst/>
            </a:prstGeom>
            <a:noFill/>
            <a:ln>
              <a:noFill/>
            </a:ln>
            <a:effectLst/>
          </p:spPr>
          <p:style>
            <a:lnRef idx="0">
              <a:srgbClr val="000000"/>
            </a:lnRef>
            <a:fillRef idx="0">
              <a:srgbClr val="000000"/>
            </a:fillRef>
            <a:effectRef idx="0">
              <a:srgbClr val="000000"/>
            </a:effectRef>
            <a:fontRef idx="minor"/>
          </p:style>
          <p:txBody>
            <a:bodyPr spcFirstLastPara="0" vert="horz" wrap="square" lIns="68580" tIns="68580" rIns="68580" bIns="68580" numCol="1" spcCol="1268" anchor="t" anchorCtr="0">
              <a:noAutofit/>
            </a:bodyPr>
            <a:lstStyle/>
            <a:p>
              <a:pPr marL="0" lvl="0" indent="0" algn="l" defTabSz="800100">
                <a:lnSpc>
                  <a:spcPct val="90000"/>
                </a:lnSpc>
                <a:spcBef>
                  <a:spcPts val="0"/>
                </a:spcBef>
                <a:spcAft>
                  <a:spcPts val="0"/>
                </a:spcAft>
                <a:buNone/>
                <a:defRPr/>
              </a:pPr>
              <a:endParaRPr sz="2000"/>
            </a:p>
            <a:p>
              <a:pPr marL="0" lvl="0" indent="0" algn="l" defTabSz="800100">
                <a:lnSpc>
                  <a:spcPct val="90000"/>
                </a:lnSpc>
                <a:spcBef>
                  <a:spcPts val="0"/>
                </a:spcBef>
                <a:spcAft>
                  <a:spcPts val="0"/>
                </a:spcAft>
                <a:buNone/>
                <a:defRPr/>
              </a:pPr>
              <a:r>
                <a:rPr lang="en-GB" sz="2000" b="0" i="0"/>
                <a:t>Open-ended questions often ask students to think critically but do not test knowledge/acquisition </a:t>
              </a:r>
              <a:endParaRPr sz="2000"/>
            </a:p>
          </p:txBody>
        </p:sp>
        <p:sp>
          <p:nvSpPr>
            <p:cNvPr id="0" name="" hidden="0"/>
            <p:cNvSpPr/>
            <p:nvPr isPhoto="0" userDrawn="0"/>
          </p:nvSpPr>
          <p:spPr bwMode="auto">
            <a:xfrm>
              <a:off x="0" y="2271425"/>
              <a:ext cx="613677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p:spPr>
          <p:style>
            <a:lnRef idx="2">
              <a:srgbClr val="000000"/>
            </a:lnRef>
            <a:fillRef idx="1">
              <a:srgbClr val="000000"/>
            </a:fillRef>
            <a:effectRef idx="0">
              <a:srgbClr val="000000"/>
            </a:effectRef>
            <a:fontRef idx="minor">
              <a:schemeClr val="lt1"/>
            </a:fontRef>
          </p:style>
        </p:sp>
        <p:sp>
          <p:nvSpPr>
            <p:cNvPr id="0" name="" hidden="0"/>
            <p:cNvSpPr/>
            <p:nvPr isPhoto="0" userDrawn="0"/>
          </p:nvSpPr>
          <p:spPr bwMode="auto">
            <a:xfrm>
              <a:off x="0" y="2271425"/>
              <a:ext cx="6136776" cy="1135365"/>
            </a:xfrm>
            <a:prstGeom prst="rect">
              <a:avLst/>
            </a:prstGeom>
            <a:noFill/>
            <a:ln>
              <a:noFill/>
            </a:ln>
            <a:effectLst/>
          </p:spPr>
          <p:style>
            <a:lnRef idx="0">
              <a:srgbClr val="000000"/>
            </a:lnRef>
            <a:fillRef idx="0">
              <a:srgbClr val="000000"/>
            </a:fillRef>
            <a:effectRef idx="0">
              <a:srgbClr val="000000"/>
            </a:effectRef>
            <a:fontRef idx="minor"/>
          </p:style>
          <p:txBody>
            <a:bodyPr spcFirstLastPara="0" vert="horz" wrap="square" lIns="68580" tIns="68580" rIns="68580" bIns="68580" numCol="1" spcCol="1268" anchor="t" anchorCtr="0">
              <a:noAutofit/>
            </a:bodyPr>
            <a:lstStyle/>
            <a:p>
              <a:pPr marL="0" lvl="0" indent="0" algn="l" defTabSz="800100">
                <a:lnSpc>
                  <a:spcPct val="90000"/>
                </a:lnSpc>
                <a:spcBef>
                  <a:spcPts val="0"/>
                </a:spcBef>
                <a:spcAft>
                  <a:spcPts val="0"/>
                </a:spcAft>
                <a:buNone/>
                <a:defRPr/>
              </a:pPr>
              <a:endParaRPr sz="2000"/>
            </a:p>
            <a:p>
              <a:pPr marL="0" lvl="0" indent="0" algn="l" defTabSz="800100">
                <a:lnSpc>
                  <a:spcPct val="90000"/>
                </a:lnSpc>
                <a:spcBef>
                  <a:spcPts val="0"/>
                </a:spcBef>
                <a:spcAft>
                  <a:spcPts val="0"/>
                </a:spcAft>
                <a:buNone/>
                <a:defRPr/>
              </a:pPr>
              <a:r>
                <a:rPr lang="en-GB" sz="2000" b="0" i="0"/>
                <a:t>Target the knowledge you want your students to have and test it effectively i.e. Vocabulary, ask to be used in context by writing sentences.</a:t>
              </a:r>
              <a:endParaRPr lang="en-GB" sz="2000" b="0" i="0"/>
            </a:p>
          </p:txBody>
        </p:sp>
        <p:sp>
          <p:nvSpPr>
            <p:cNvPr id="0" name="" hidden="0"/>
            <p:cNvSpPr/>
            <p:nvPr isPhoto="0" userDrawn="0"/>
          </p:nvSpPr>
          <p:spPr bwMode="auto">
            <a:xfrm>
              <a:off x="0" y="3406791"/>
              <a:ext cx="613677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p:spPr>
          <p:style>
            <a:lnRef idx="2">
              <a:srgbClr val="000000"/>
            </a:lnRef>
            <a:fillRef idx="1">
              <a:srgbClr val="000000"/>
            </a:fillRef>
            <a:effectRef idx="0">
              <a:srgbClr val="000000"/>
            </a:effectRef>
            <a:fontRef idx="minor">
              <a:schemeClr val="lt1"/>
            </a:fontRef>
          </p:style>
        </p:sp>
        <p:sp>
          <p:nvSpPr>
            <p:cNvPr id="0" name="" hidden="0"/>
            <p:cNvSpPr/>
            <p:nvPr isPhoto="0" userDrawn="0"/>
          </p:nvSpPr>
          <p:spPr bwMode="auto">
            <a:xfrm>
              <a:off x="0" y="3406791"/>
              <a:ext cx="6136776" cy="1135365"/>
            </a:xfrm>
            <a:prstGeom prst="rect">
              <a:avLst/>
            </a:prstGeom>
            <a:noFill/>
            <a:ln>
              <a:noFill/>
            </a:ln>
            <a:effectLst/>
          </p:spPr>
          <p:style>
            <a:lnRef idx="0">
              <a:srgbClr val="000000"/>
            </a:lnRef>
            <a:fillRef idx="0">
              <a:srgbClr val="000000"/>
            </a:fillRef>
            <a:effectRef idx="0">
              <a:srgbClr val="000000"/>
            </a:effectRef>
            <a:fontRef idx="minor"/>
          </p:style>
          <p:txBody>
            <a:bodyPr spcFirstLastPara="0" vert="horz" wrap="square" lIns="68580" tIns="68580" rIns="68580" bIns="68580" numCol="1" spcCol="1268" anchor="t" anchorCtr="0">
              <a:noAutofit/>
            </a:bodyPr>
            <a:lstStyle/>
            <a:p>
              <a:pPr marL="0" lvl="0" indent="0" algn="l" defTabSz="800100">
                <a:lnSpc>
                  <a:spcPct val="90000"/>
                </a:lnSpc>
                <a:spcBef>
                  <a:spcPts val="0"/>
                </a:spcBef>
                <a:spcAft>
                  <a:spcPts val="0"/>
                </a:spcAft>
                <a:buNone/>
                <a:defRPr/>
              </a:pPr>
              <a:endParaRPr sz="2000"/>
            </a:p>
            <a:p>
              <a:pPr marL="0" lvl="0" indent="0" algn="l" defTabSz="800100">
                <a:lnSpc>
                  <a:spcPct val="90000"/>
                </a:lnSpc>
                <a:spcBef>
                  <a:spcPts val="0"/>
                </a:spcBef>
                <a:spcAft>
                  <a:spcPts val="0"/>
                </a:spcAft>
                <a:buNone/>
                <a:defRPr/>
              </a:pPr>
              <a:r>
                <a:rPr lang="en-GB" sz="2000" b="0" i="0"/>
                <a:t>Do not add time limit pressure. Ensure there is ample time to encourage those who stress.</a:t>
              </a:r>
              <a:endParaRPr sz="2000"/>
            </a:p>
          </p:txBody>
        </p:sp>
        <p:sp>
          <p:nvSpPr>
            <p:cNvPr id="0" name="" hidden="0"/>
            <p:cNvSpPr/>
            <p:nvPr isPhoto="0" userDrawn="0"/>
          </p:nvSpPr>
          <p:spPr bwMode="auto">
            <a:xfrm>
              <a:off x="0" y="4542158"/>
              <a:ext cx="613677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p:spPr>
          <p:style>
            <a:lnRef idx="2">
              <a:srgbClr val="000000"/>
            </a:lnRef>
            <a:fillRef idx="1">
              <a:srgbClr val="000000"/>
            </a:fillRef>
            <a:effectRef idx="0">
              <a:srgbClr val="000000"/>
            </a:effectRef>
            <a:fontRef idx="minor">
              <a:schemeClr val="lt1"/>
            </a:fontRef>
          </p:style>
        </p:sp>
        <p:sp>
          <p:nvSpPr>
            <p:cNvPr id="0" name="" hidden="0"/>
            <p:cNvSpPr/>
            <p:nvPr isPhoto="0" userDrawn="0"/>
          </p:nvSpPr>
          <p:spPr bwMode="auto">
            <a:xfrm>
              <a:off x="0" y="4542158"/>
              <a:ext cx="6136776" cy="1135365"/>
            </a:xfrm>
            <a:prstGeom prst="rect">
              <a:avLst/>
            </a:prstGeom>
            <a:noFill/>
            <a:ln>
              <a:noFill/>
            </a:ln>
            <a:effectLst/>
          </p:spPr>
          <p:style>
            <a:lnRef idx="0">
              <a:srgbClr val="000000"/>
            </a:lnRef>
            <a:fillRef idx="0">
              <a:srgbClr val="000000"/>
            </a:fillRef>
            <a:effectRef idx="0">
              <a:srgbClr val="000000"/>
            </a:effectRef>
            <a:fontRef idx="minor"/>
          </p:style>
          <p:txBody>
            <a:bodyPr spcFirstLastPara="0" vert="horz" wrap="square" lIns="68580" tIns="68580" rIns="68580" bIns="68580" numCol="1" spcCol="1268" anchor="t" anchorCtr="0">
              <a:noAutofit/>
            </a:bodyPr>
            <a:lstStyle/>
            <a:p>
              <a:pPr marL="0" lvl="0" indent="0" algn="l" defTabSz="800100">
                <a:lnSpc>
                  <a:spcPct val="90000"/>
                </a:lnSpc>
                <a:spcBef>
                  <a:spcPts val="0"/>
                </a:spcBef>
                <a:spcAft>
                  <a:spcPts val="0"/>
                </a:spcAft>
                <a:buNone/>
                <a:defRPr/>
              </a:pPr>
              <a:r>
                <a:rPr lang="en-GB" sz="2000" b="0" i="0"/>
                <a:t>Do not make it too long and tiring or with too many different types of questions which can discourage/prevent a student from doing well.</a:t>
              </a:r>
              <a:endParaRPr sz="2000"/>
            </a:p>
          </p:txBody>
        </p:sp>
      </p:grpSp>
      <p:pic>
        <p:nvPicPr>
          <p:cNvPr id="7" name="Picture 2" descr="Picture 2" hidden="0"/>
          <p:cNvPicPr>
            <a:picLocks noChangeAspect="1"/>
          </p:cNvPicPr>
          <p:nvPr isPhoto="0" userDrawn="0"/>
        </p:nvPicPr>
        <p:blipFill>
          <a:blip r:embed="rId2"/>
          <a:srcRect l="0" t="0" r="64675" b="0"/>
          <a:stretch/>
        </p:blipFill>
        <p:spPr bwMode="auto">
          <a:xfrm>
            <a:off x="263352" y="5764324"/>
            <a:ext cx="864096" cy="825278"/>
          </a:xfrm>
          <a:prstGeom prst="rect">
            <a:avLst/>
          </a:prstGeom>
          <a:ln w="12700">
            <a:miter lim="400000"/>
          </a:ln>
        </p:spPr>
      </p:pic>
      <p:sp>
        <p:nvSpPr>
          <p:cNvPr id="341786224" name="" hidden="0"/>
          <p:cNvSpPr txBox="1"/>
          <p:nvPr isPhoto="0" userDrawn="0"/>
        </p:nvSpPr>
        <p:spPr bwMode="auto">
          <a:xfrm flipH="0" flipV="0">
            <a:off x="5217022" y="988443"/>
            <a:ext cx="6648619" cy="701075"/>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defRPr/>
            </a:pPr>
            <a:r>
              <a:rPr lang="en-GB" sz="2000"/>
              <a:t>Avoid Multiple Choice Questions that can encourage </a:t>
            </a:r>
            <a:endParaRPr sz="2000"/>
          </a:p>
          <a:p>
            <a:pPr>
              <a:defRPr/>
            </a:pPr>
            <a:r>
              <a:rPr lang="en-GB" sz="2000"/>
              <a:t>guess-work</a:t>
            </a:r>
            <a:endParaRP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F56900"/>
        </a:solidFill>
      </p:bgPr>
    </p:bg>
    <p:spTree>
      <p:nvGrpSpPr>
        <p:cNvPr id="1" name="" hidden="0"/>
        <p:cNvGrpSpPr/>
        <p:nvPr isPhoto="0" userDrawn="0"/>
      </p:nvGrpSpPr>
      <p:grpSpPr bwMode="auto">
        <a:xfrm>
          <a:off x="0" y="0"/>
          <a:ext cx="0" cy="0"/>
          <a:chOff x="0" y="0"/>
          <a:chExt cx="0" cy="0"/>
        </a:xfrm>
      </p:grpSpPr>
      <p:sp useBgFill="1">
        <p:nvSpPr>
          <p:cNvPr id="175" name="Rectangle 174" hidden="0"/>
          <p:cNvSpPr>
            <a:spLocks noAdjustHandles="1" noChangeArrowheads="1" noChangeAspect="1" noChangeShapeType="1" noEditPoints="1" noGrp="1" noMove="1" noResize="1" noRot="1" noTextEdit="1"/>
          </p:cNvSpPr>
          <p:nvPr isPhoto="0" userDrawn="0"/>
        </p:nvSpPr>
        <p:spPr bwMode="auto">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77" name="Freeform 45" hidden="0"/>
          <p:cNvSpPr>
            <a:spLocks noAdjustHandles="1" noChangeArrowheads="1" noChangeAspect="1" noChangeShapeType="1" noEditPoints="1" noGrp="1" noMove="1" noResize="1" noRot="1" noTextEdit="1"/>
          </p:cNvSpPr>
          <p:nvPr isPhoto="0" userDrawn="0"/>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fill="norm" stroke="1" extrusionOk="0">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79" name="Freeform 46" hidden="0"/>
          <p:cNvSpPr>
            <a:spLocks noAdjustHandles="1" noChangeArrowheads="1" noChangeAspect="1" noChangeShapeType="1" noEditPoints="1" noGrp="1" noMove="1" noResize="1" noRot="1" noTextEdit="1"/>
          </p:cNvSpPr>
          <p:nvPr isPhoto="0" userDrawn="0"/>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fill="norm" stroke="1" extrusionOk="0">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81" name="Freeform 47" hidden="0"/>
          <p:cNvSpPr>
            <a:spLocks noAdjustHandles="1" noChangeArrowheads="1" noChangeAspect="1" noChangeShapeType="1" noEditPoints="1" noGrp="1" noMove="1" noResize="1" noRot="1" noTextEdit="1"/>
          </p:cNvSpPr>
          <p:nvPr isPhoto="0" userDrawn="0"/>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fill="norm" stroke="1" extrusionOk="0">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83" name="Freeform 44" hidden="0"/>
          <p:cNvSpPr>
            <a:spLocks noAdjustHandles="1" noChangeArrowheads="1" noChangeAspect="1" noChangeShapeType="1" noEditPoints="1" noGrp="1" noMove="1" noResize="1" noRot="1" noTextEdit="1"/>
          </p:cNvSpPr>
          <p:nvPr isPhoto="0" userDrawn="0"/>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fill="norm" stroke="1" extrusionOk="0">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85" name="Rectangle 184" hidden="0"/>
          <p:cNvSpPr>
            <a:spLocks noAdjustHandles="1" noChangeArrowheads="1" noChangeAspect="1" noChangeShapeType="1" noEditPoints="1" noGrp="1" noMove="1" noResize="1" noRot="1" noTextEdit="1"/>
          </p:cNvSpPr>
          <p:nvPr isPhoto="0" userDrawn="0"/>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bodyPr>
          <a:lstStyle/>
          <a:p>
            <a:pPr>
              <a:defRPr/>
            </a:pPr>
            <a:endParaRPr lang="en-US"/>
          </a:p>
        </p:txBody>
      </p:sp>
      <p:sp>
        <p:nvSpPr>
          <p:cNvPr id="406390246" name="Title 1" hidden="0"/>
          <p:cNvSpPr>
            <a:spLocks noGrp="1"/>
          </p:cNvSpPr>
          <p:nvPr isPhoto="0" userDrawn="0">
            <p:ph type="title" hasCustomPrompt="0"/>
          </p:nvPr>
        </p:nvSpPr>
        <p:spPr bwMode="auto">
          <a:xfrm>
            <a:off x="958506" y="800392"/>
            <a:ext cx="10264697" cy="1212102"/>
          </a:xfrm>
        </p:spPr>
        <p:txBody>
          <a:bodyPr>
            <a:normAutofit/>
          </a:bodyPr>
          <a:lstStyle/>
          <a:p>
            <a:pPr>
              <a:defRPr/>
            </a:pPr>
            <a:r>
              <a:rPr lang="en-GB" sz="4000" u="sng">
                <a:solidFill>
                  <a:srgbClr val="FFFFFF"/>
                </a:solidFill>
              </a:rPr>
              <a:t>Some Effective Vocabulary Exercises</a:t>
            </a:r>
            <a:endParaRPr/>
          </a:p>
        </p:txBody>
      </p:sp>
      <p:sp>
        <p:nvSpPr>
          <p:cNvPr id="825077930" name="Content Placeholder 2" hidden="0"/>
          <p:cNvSpPr>
            <a:spLocks noGrp="1"/>
          </p:cNvSpPr>
          <p:nvPr isPhoto="0" userDrawn="0">
            <p:ph idx="1" hasCustomPrompt="0"/>
          </p:nvPr>
        </p:nvSpPr>
        <p:spPr bwMode="auto">
          <a:xfrm flipH="0" flipV="0">
            <a:off x="1367623" y="1815141"/>
            <a:ext cx="9708994" cy="4242467"/>
          </a:xfrm>
        </p:spPr>
        <p:txBody>
          <a:bodyPr vertOverflow="overflow" horzOverflow="clip" vert="horz" wrap="square" lIns="91440" tIns="45720" rIns="91440" bIns="45720" numCol="1" spcCol="0" rtlCol="0" fromWordArt="0" anchor="ctr" anchorCtr="0" forceAA="0" upright="0" compatLnSpc="0">
            <a:normAutofit fontScale="90000" lnSpcReduction="2000"/>
          </a:bodyPr>
          <a:lstStyle/>
          <a:p>
            <a:pPr>
              <a:defRPr/>
            </a:pPr>
            <a:r>
              <a:rPr lang="en-GB"/>
              <a:t>Complete the gaps</a:t>
            </a:r>
            <a:endParaRPr lang="en-GB"/>
          </a:p>
          <a:p>
            <a:pPr>
              <a:defRPr/>
            </a:pPr>
            <a:r>
              <a:rPr lang="en-GB"/>
              <a:t>Match the words and pictures</a:t>
            </a:r>
            <a:endParaRPr lang="en-GB"/>
          </a:p>
          <a:p>
            <a:pPr>
              <a:defRPr/>
            </a:pPr>
            <a:r>
              <a:rPr lang="en-GB"/>
              <a:t>Match the words with the definitions</a:t>
            </a:r>
            <a:endParaRPr lang="en-GB"/>
          </a:p>
          <a:p>
            <a:pPr>
              <a:defRPr/>
            </a:pPr>
            <a:r>
              <a:rPr lang="en-GB"/>
              <a:t>Choose the correct word</a:t>
            </a:r>
            <a:endParaRPr lang="en-GB"/>
          </a:p>
          <a:p>
            <a:pPr>
              <a:defRPr/>
            </a:pPr>
            <a:r>
              <a:rPr lang="en-GB"/>
              <a:t>Categories</a:t>
            </a:r>
            <a:endParaRPr lang="en-GB"/>
          </a:p>
          <a:p>
            <a:pPr>
              <a:defRPr/>
            </a:pPr>
            <a:r>
              <a:rPr lang="en-GB"/>
              <a:t>Odd one out</a:t>
            </a:r>
            <a:endParaRPr lang="en-GB"/>
          </a:p>
          <a:p>
            <a:pPr>
              <a:defRPr/>
            </a:pPr>
            <a:r>
              <a:rPr lang="en-GB"/>
              <a:t>Word Building</a:t>
            </a:r>
            <a:endParaRPr lang="en-GB"/>
          </a:p>
          <a:p>
            <a:pPr>
              <a:defRPr/>
            </a:pPr>
            <a:r>
              <a:rPr lang="en-GB"/>
              <a:t>Words that go together</a:t>
            </a:r>
            <a:endParaRPr lang="en-GB"/>
          </a:p>
          <a:p>
            <a:pPr>
              <a:defRPr/>
            </a:pPr>
            <a:endParaRPr lang="en-GB"/>
          </a:p>
        </p:txBody>
      </p:sp>
      <p:pic>
        <p:nvPicPr>
          <p:cNvPr id="10" name="Picture 2" descr="Picture 2" hidden="0"/>
          <p:cNvPicPr>
            <a:picLocks noChangeAspect="1"/>
          </p:cNvPicPr>
          <p:nvPr isPhoto="0" userDrawn="0"/>
        </p:nvPicPr>
        <p:blipFill>
          <a:blip r:embed="rId2"/>
          <a:srcRect l="0" t="0" r="64675" b="0"/>
          <a:stretch/>
        </p:blipFill>
        <p:spPr bwMode="auto">
          <a:xfrm>
            <a:off x="263352" y="5764324"/>
            <a:ext cx="864096" cy="8252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D62E75"/>
        </a:solidFill>
      </p:bgPr>
    </p:bg>
    <p:spTree>
      <p:nvGrpSpPr>
        <p:cNvPr id="1" name="" hidden="0"/>
        <p:cNvGrpSpPr/>
        <p:nvPr isPhoto="0" userDrawn="0"/>
      </p:nvGrpSpPr>
      <p:grpSpPr bwMode="auto">
        <a:xfrm>
          <a:off x="0" y="0"/>
          <a:ext cx="0" cy="0"/>
          <a:chOff x="0" y="0"/>
          <a:chExt cx="0" cy="0"/>
        </a:xfrm>
      </p:grpSpPr>
      <p:sp useBgFill="1">
        <p:nvSpPr>
          <p:cNvPr id="184" name="Rectangle 183" hidden="0"/>
          <p:cNvSpPr>
            <a:spLocks noAdjustHandles="1" noChangeArrowheads="1" noChangeAspect="1" noChangeShapeType="1" noEditPoints="1" noGrp="1" noMove="1" noResize="1" noRot="1" noTextEdit="1"/>
          </p:cNvSpPr>
          <p:nvPr isPhoto="0" userDrawn="0"/>
        </p:nvSpPr>
        <p:spPr bwMode="auto">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grpSp>
        <p:nvGrpSpPr>
          <p:cNvPr id="186" name="Group 185" hidden="0"/>
          <p:cNvGrpSpPr>
            <a:grpSpLocks noChangeAspect="1" noGrp="1" noMove="1" noResize="1" noRot="1" noUngrp="1"/>
          </p:cNvGrpSpPr>
          <p:nvPr isPhoto="0" userDrawn="0"/>
        </p:nvGrpSpPr>
        <p:grpSpPr bwMode="auto">
          <a:xfrm flipH="1">
            <a:off x="534368" y="563918"/>
            <a:ext cx="4119932" cy="5978614"/>
            <a:chOff x="7513371" y="803186"/>
            <a:chExt cx="4163968" cy="5978614"/>
          </a:xfrm>
        </p:grpSpPr>
        <p:sp>
          <p:nvSpPr>
            <p:cNvPr id="187" name="Freeform 6" hidden="0"/>
            <p:cNvSpPr/>
            <p:nvPr isPhoto="0" userDrawn="0"/>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fill="norm" stroke="1" extrusionOk="0">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88" name="Freeform 7" hidden="0"/>
            <p:cNvSpPr/>
            <p:nvPr isPhoto="0" userDrawn="0"/>
          </p:nvSpPr>
          <p:spPr bwMode="auto">
            <a:xfrm>
              <a:off x="10988949" y="803186"/>
              <a:ext cx="409371" cy="552141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fill="norm" stroke="1" extrusionOk="0">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bodyPr>
            <a:lstStyle/>
            <a:p>
              <a:pPr>
                <a:defRPr/>
              </a:pPr>
              <a:endParaRPr lang="en-US"/>
            </a:p>
          </p:txBody>
        </p:sp>
        <p:sp>
          <p:nvSpPr>
            <p:cNvPr id="189" name="Rectangle 8" hidden="0"/>
            <p:cNvSpPr>
              <a:spLocks noChangeArrowheads="1"/>
            </p:cNvSpPr>
            <p:nvPr isPhoto="0" userDrawn="0"/>
          </p:nvSpPr>
          <p:spPr bwMode="auto">
            <a:xfrm>
              <a:off x="7513371"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bodyPr>
            <a:lstStyle/>
            <a:p>
              <a:pPr>
                <a:defRPr/>
              </a:pPr>
              <a:endParaRPr lang="en-US"/>
            </a:p>
          </p:txBody>
        </p:sp>
      </p:grpSp>
      <p:sp>
        <p:nvSpPr>
          <p:cNvPr id="1928111795" name="Title 1" hidden="0"/>
          <p:cNvSpPr>
            <a:spLocks noGrp="1"/>
          </p:cNvSpPr>
          <p:nvPr isPhoto="0" userDrawn="0">
            <p:ph type="title" hasCustomPrompt="0"/>
          </p:nvPr>
        </p:nvSpPr>
        <p:spPr bwMode="auto">
          <a:xfrm>
            <a:off x="1098468" y="885651"/>
            <a:ext cx="3229803" cy="4624602"/>
          </a:xfrm>
        </p:spPr>
        <p:txBody>
          <a:bodyPr>
            <a:normAutofit/>
          </a:bodyPr>
          <a:lstStyle/>
          <a:p>
            <a:pPr>
              <a:defRPr/>
            </a:pPr>
            <a:r>
              <a:rPr lang="en-US" sz="3600" u="sng">
                <a:solidFill>
                  <a:srgbClr val="FFFFFF"/>
                </a:solidFill>
              </a:rPr>
              <a:t>S</a:t>
            </a:r>
            <a:r>
              <a:rPr lang="en-GB" sz="3600" u="sng">
                <a:solidFill>
                  <a:srgbClr val="FFFFFF"/>
                </a:solidFill>
              </a:rPr>
              <a:t>ome Effective Grammar Exercises</a:t>
            </a:r>
            <a:endParaRPr sz="3600"/>
          </a:p>
        </p:txBody>
      </p:sp>
      <p:sp>
        <p:nvSpPr>
          <p:cNvPr id="471710569" name="Content Placeholder 2" hidden="0"/>
          <p:cNvSpPr>
            <a:spLocks noGrp="1"/>
          </p:cNvSpPr>
          <p:nvPr isPhoto="0" userDrawn="0">
            <p:ph idx="1" hasCustomPrompt="0"/>
          </p:nvPr>
        </p:nvSpPr>
        <p:spPr bwMode="auto">
          <a:xfrm flipH="0" flipV="0">
            <a:off x="4746367" y="413348"/>
            <a:ext cx="6757560" cy="6023034"/>
          </a:xfrm>
        </p:spPr>
        <p:txBody>
          <a:bodyPr vertOverflow="overflow" horzOverflow="clip" vert="horz" wrap="square" lIns="91440" tIns="45720" rIns="91440" bIns="45720" numCol="1" spcCol="0" rtlCol="0" fromWordArt="0" anchor="ctr" anchorCtr="0" forceAA="0" upright="0" compatLnSpc="0">
            <a:normAutofit/>
          </a:bodyPr>
          <a:lstStyle/>
          <a:p>
            <a:pPr marL="0" indent="0">
              <a:buFont typeface="Arial"/>
              <a:buNone/>
              <a:defRPr/>
            </a:pPr>
            <a:endParaRPr/>
          </a:p>
          <a:p>
            <a:pPr>
              <a:defRPr/>
            </a:pPr>
            <a:r>
              <a:rPr lang="en-GB"/>
              <a:t>Write words to complete a text</a:t>
            </a:r>
            <a:endParaRPr lang="en-GB"/>
          </a:p>
          <a:p>
            <a:pPr>
              <a:defRPr/>
            </a:pPr>
            <a:r>
              <a:rPr lang="en-GB"/>
              <a:t>Choose the correct option</a:t>
            </a:r>
            <a:endParaRPr lang="en-GB"/>
          </a:p>
          <a:p>
            <a:pPr>
              <a:defRPr/>
            </a:pPr>
            <a:r>
              <a:rPr lang="en-GB"/>
              <a:t>Complete the gaps</a:t>
            </a:r>
            <a:endParaRPr lang="en-GB"/>
          </a:p>
          <a:p>
            <a:pPr>
              <a:defRPr/>
            </a:pPr>
            <a:r>
              <a:rPr lang="en-GB"/>
              <a:t>Word formation </a:t>
            </a:r>
            <a:endParaRPr lang="en-GB"/>
          </a:p>
          <a:p>
            <a:pPr>
              <a:defRPr/>
            </a:pPr>
            <a:r>
              <a:rPr lang="en-GB"/>
              <a:t>Sentence transformation</a:t>
            </a:r>
            <a:endParaRPr lang="en-GB"/>
          </a:p>
        </p:txBody>
      </p:sp>
      <p:pic>
        <p:nvPicPr>
          <p:cNvPr id="9" name="Picture 2" descr="Picture 2" hidden="0"/>
          <p:cNvPicPr>
            <a:picLocks noChangeAspect="1"/>
          </p:cNvPicPr>
          <p:nvPr isPhoto="0" userDrawn="0"/>
        </p:nvPicPr>
        <p:blipFill>
          <a:blip r:embed="rId2"/>
          <a:srcRect l="0" t="0" r="64675" b="0"/>
          <a:stretch/>
        </p:blipFill>
        <p:spPr bwMode="auto">
          <a:xfrm>
            <a:off x="1317169" y="6023745"/>
            <a:ext cx="864096" cy="8252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New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ONLYOFFICE/7.1.0.215</Application>
  <DocSecurity>0</DocSecurity>
  <PresentationFormat>Widescreen</PresentationFormat>
  <Paragraphs>0</Paragraphs>
  <Slides>10</Slides>
  <Notes>10</Notes>
  <HiddenSlides>0</HiddenSlides>
  <MMClips>2</MMClips>
  <ScaleCrop>0</ScaleCrop>
  <HeadingPairs>
    <vt:vector size="4" baseType="variant">
      <vt:variant>
        <vt:lpstr>Theme</vt:lpstr>
      </vt:variant>
      <vt:variant>
        <vt:i4>1</vt:i4>
      </vt:variant>
      <vt:variant>
        <vt:lpstr>Slide Titles</vt:lpstr>
      </vt:variant>
      <vt:variant>
        <vt:i4>10</vt:i4>
      </vt:variant>
    </vt:vector>
  </HeadingPairs>
  <TitlesOfParts>
    <vt:vector size="11" baseType="lpstr">
      <vt:lpstr>Theme 1</vt:lpstr>
      <vt:lpstr>Slide 1</vt:lpstr>
      <vt:lpstr>Slide 2</vt:lpstr>
      <vt:lpstr>Slide 3</vt:lpstr>
      <vt:lpstr>Slide 4</vt:lpstr>
      <vt:lpstr>Slide 5</vt:lpstr>
      <vt:lpstr>Slide 6</vt:lpstr>
      <vt:lpstr>Slide 7</vt:lpstr>
      <vt:lpstr>Slide 8</vt:lpstr>
      <vt:lpstr>Slide 9</vt:lpstr>
      <vt:lpstr>Slide 10</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Task-/Project-/Inquiry- Based Learning</dc:title>
  <dc:subject/>
  <dc:creator>Reception1</dc:creator>
  <cp:keywords/>
  <dc:description/>
  <dc:identifier/>
  <dc:language/>
  <cp:lastModifiedBy/>
  <cp:revision>17</cp:revision>
  <dcterms:created xsi:type="dcterms:W3CDTF">2012-12-03T06:56:55Z</dcterms:created>
  <dcterms:modified xsi:type="dcterms:W3CDTF">2022-06-29T01:23:47Z</dcterms:modified>
  <cp:category/>
  <cp:contentStatus/>
  <cp:version/>
</cp:coreProperties>
</file>