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12192000" cy="6858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esProps" Target="presProps.xml" /><Relationship Id="rId14" Type="http://schemas.openxmlformats.org/officeDocument/2006/relationships/tableStyles" Target="tableStyles.xml" /><Relationship Id="rId15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le and Vertical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cal Title an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1_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1_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1_Section Head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1_Two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1_Comparis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8" name="Footer Placeholder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1_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4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1_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3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1_Content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1_Picture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1_Title and Vertical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1_Vertical Title an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Section Head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wo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is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8" name="Footer Placeholder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4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3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t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Picture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GB"/>
          </a:p>
        </p:txBody>
      </p:sp>
      <p:sp>
        <p:nvSpPr>
          <p:cNvPr id="4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hyperlink" Target="https://www.cambridgeinternational.org/Images/569923-november-2020-question-paper-11.pdf" TargetMode="External"/><Relationship Id="rId4" Type="http://schemas.openxmlformats.org/officeDocument/2006/relationships/hyperlink" Target="https://www.clilmedia.com/clil-mathematics-more-ideas-to-try-out-in-your-lesson/" TargetMode="Externa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s://www.cambridgeinternational.org/Images/569923-november-2020-question-paper-11.pdf" TargetMode="External"/><Relationship Id="rId3" Type="http://schemas.openxmlformats.org/officeDocument/2006/relationships/image" Target="../media/image2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hyperlink" Target="https://www.topmarks.co.uk/maths-games/5-7-years/addition-and-subtraction" TargetMode="External"/><Relationship Id="rId4" Type="http://schemas.openxmlformats.org/officeDocument/2006/relationships/hyperlink" Target="https://www.mathplayground.com/index_addition_subtraction.html" TargetMode="External"/><Relationship Id="rId5" Type="http://schemas.openxmlformats.org/officeDocument/2006/relationships/hyperlink" Target="https://www.abcya.com/games/addition" TargetMode="External"/><Relationship Id="rId6" Type="http://schemas.openxmlformats.org/officeDocument/2006/relationships/hyperlink" Target="https://www.splashlearn.com/addition-games" TargetMode="External"/><Relationship Id="rId7" Type="http://schemas.openxmlformats.org/officeDocument/2006/relationships/hyperlink" Target="https://www.multiplication.com/games/division-games" TargetMode="External"/><Relationship Id="rId8" Type="http://schemas.openxmlformats.org/officeDocument/2006/relationships/image" Target="../media/image2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www.google.com/search?q=number+blocks+subtraction&amp;client=firefox-b-d&amp;sxsrf=ALiCzsY51RLL-03axy1u0yrpFACkLcpy4A%3A1651690634589&amp;ei=isxyYo2_I92N9u8P2-OsmAU&amp;ved=0ahUKEwiNrLaMw8b3AhXdhv0HHdsxC1MQ4dUDCA0&amp;uact=5&amp;oq=number+blocks+subtraction&amp;gs_lcp=Cgdnd3Mtd2l6EAMyBAgAEAoyBAgAEAoyBAgAEAoyBAgAEAoyBAgAEAoyCAgAEBYQChAeMggIABAWEAoQHjIICAAQFhAKEB46BwgAEEcQsAM6BAgjECc6BwgAEIAEEAo6BQgAEIAEOgcILhCABBAKOgUIABCRAjoKCAAQgAQQhwIQFDoKCC4QgAQQ1AIQCjoKCC4QgAQQhwIQFDoGCAAQDRAKSgUIPBIBMkoECEEYAEoECEYYAFCcBFiAMGDNN2gCcAF4AYABggKIAbMakgEGMC4xNS40mAEAoAEByAEIwAEB&amp;sclient=gws-wiz" TargetMode="External"/><Relationship Id="rId4" Type="http://schemas.openxmlformats.org/officeDocument/2006/relationships/hyperlink" Target="https://www.youtube.com/watch?v=C6KDz2mAn9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00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" name="Рисунок 6" descr="Рисунок 6" hidden="0"/>
          <p:cNvPicPr>
            <a:picLocks noChangeAspect="1"/>
          </p:cNvPicPr>
          <p:nvPr isPhoto="0" userDrawn="0"/>
        </p:nvPicPr>
        <p:blipFill>
          <a:blip r:embed="rId2"/>
          <a:srcRect l="0" t="52800" r="0" b="9400"/>
          <a:stretch/>
        </p:blipFill>
        <p:spPr bwMode="auto">
          <a:xfrm>
            <a:off x="0" y="0"/>
            <a:ext cx="12192000" cy="720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2" descr="Picture 2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302318" y="339502"/>
            <a:ext cx="2446149" cy="82527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 hidden="0"/>
          <p:cNvSpPr txBox="1"/>
          <p:nvPr isPhoto="0" userDrawn="0"/>
        </p:nvSpPr>
        <p:spPr bwMode="auto">
          <a:xfrm>
            <a:off x="4788519" y="298401"/>
            <a:ext cx="6958625" cy="1005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3000" b="1">
                <a:solidFill>
                  <a:srgbClr val="0000A7"/>
                </a:solidFill>
                <a:latin typeface="+mj-lt"/>
              </a:rPr>
              <a:t>ERASMUS+</a:t>
            </a:r>
            <a:endParaRPr lang="en-US" sz="3000" b="1">
              <a:solidFill>
                <a:srgbClr val="0000A7"/>
              </a:solidFill>
              <a:latin typeface="Calibri Light"/>
            </a:endParaRPr>
          </a:p>
          <a:p>
            <a:pPr algn="r">
              <a:defRPr/>
            </a:pPr>
            <a:r>
              <a:rPr lang="en-GB" sz="3000" b="1">
                <a:solidFill>
                  <a:srgbClr val="0000A7"/>
                </a:solidFill>
                <a:latin typeface="Calibri Light"/>
              </a:rPr>
              <a:t>CLIL</a:t>
            </a:r>
            <a:endParaRPr/>
          </a:p>
        </p:txBody>
      </p:sp>
      <p:sp>
        <p:nvSpPr>
          <p:cNvPr id="18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488386" y="5811901"/>
            <a:ext cx="9144000" cy="462754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GB" sz="2800" b="1">
                <a:solidFill>
                  <a:schemeClr val="tx1"/>
                </a:solidFill>
              </a:rPr>
              <a:t>MATHS</a:t>
            </a:r>
            <a:endParaRPr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83365545" name="Picture 215413820" hidden="0"/>
          <p:cNvPicPr>
            <a:picLocks noChangeAspect="1"/>
          </p:cNvPicPr>
          <p:nvPr isPhoto="0" userDrawn="0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0" t="0" r="0" b="12789"/>
          <a:stretch/>
        </p:blipFill>
        <p:spPr bwMode="auto">
          <a:xfrm>
            <a:off x="19" y="9"/>
            <a:ext cx="12191979" cy="6857989"/>
          </a:xfrm>
          <a:prstGeom prst="rect">
            <a:avLst/>
          </a:prstGeom>
        </p:spPr>
      </p:pic>
      <p:sp>
        <p:nvSpPr>
          <p:cNvPr id="382256157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 b="1" u="sng">
                <a:latin typeface="Calibri Light"/>
                <a:ea typeface="Calibri Light"/>
                <a:cs typeface="Calibri Light"/>
              </a:rPr>
              <a:t>Sources Used</a:t>
            </a:r>
            <a:endParaRPr b="1" u="sng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681936350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D. Larsen-Freeman &amp; M. Anderson </a:t>
            </a:r>
            <a:r>
              <a:rPr lang="en-GB" i="1"/>
              <a:t>Techniques &amp; Principles in Language Teaching</a:t>
            </a:r>
            <a:endParaRPr i="1"/>
          </a:p>
        </p:txBody>
      </p:sp>
      <p:sp>
        <p:nvSpPr>
          <p:cNvPr id="1409365919" name="" hidden="0"/>
          <p:cNvSpPr/>
          <p:nvPr isPhoto="0" userDrawn="0"/>
        </p:nvSpPr>
        <p:spPr bwMode="auto">
          <a:xfrm flipH="0" flipV="0">
            <a:off x="808333" y="1666874"/>
            <a:ext cx="10530416" cy="199224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/>
          </a:p>
        </p:txBody>
      </p:sp>
      <p:sp>
        <p:nvSpPr>
          <p:cNvPr id="690682992" name="" hidden="0"/>
          <p:cNvSpPr txBox="1"/>
          <p:nvPr isPhoto="0" userDrawn="0"/>
        </p:nvSpPr>
        <p:spPr bwMode="auto">
          <a:xfrm flipH="0" flipV="0">
            <a:off x="1311041" y="2196041"/>
            <a:ext cx="9326778" cy="146307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en-GB" sz="1800" b="0" i="0" u="sng" strike="noStrike" cap="none" spc="0">
                <a:solidFill>
                  <a:schemeClr val="tx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hlinkClick r:id="rId3" tooltip="https://www.cambridgeinternational.org/Images/569923-november-2020-question-paper-11.pdf"/>
              </a:rPr>
              <a:t>h</a:t>
            </a:r>
            <a:r>
              <a:rPr lang="en-GB" sz="1800" b="0" i="0" u="sng" strike="noStrike" cap="none" spc="0">
                <a:solidFill>
                  <a:schemeClr val="tx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hlinkClick r:id="rId3" tooltip="https://www.cambridgeinternational.org/Images/569923-november-2020-question-paper-11.pdf"/>
              </a:rPr>
              <a:t>ttps://www.cambridgeinternational.org/Images/569923-november-2020-question-paper-11.pdf</a:t>
            </a:r>
            <a:endParaRPr lang="en-US" sz="1800" b="0" i="0" u="none" strike="noStrike" cap="none" spc="0">
              <a:solidFill>
                <a:schemeClr val="tx1"/>
              </a:solidFill>
              <a:highlight>
                <a:srgbClr val="FFFF00"/>
              </a:highlight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/>
          </a:p>
          <a:p>
            <a:pPr>
              <a:defRPr/>
            </a:pPr>
            <a:r>
              <a:rPr lang="en-US" sz="1800" b="0" i="0" u="sng" strike="noStrike" cap="none" spc="0">
                <a:solidFill>
                  <a:schemeClr val="tx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hlinkClick r:id="rId4" tooltip="https://www.clilmedia.com/clil-mathematics-more-ideas-to-try-out-in-your-lesson/"/>
              </a:rPr>
              <a:t>https://www.clilmedia.com/clil-mathematics-more-ideas-to-try-out-in-your-lesson/</a:t>
            </a:r>
            <a:endParaRPr lang="en-US" sz="1800" b="0" i="0" u="none" strike="noStrike" cap="none" spc="0">
              <a:solidFill>
                <a:schemeClr val="tx1"/>
              </a:solidFill>
              <a:highlight>
                <a:srgbClr val="FFFF00"/>
              </a:highlight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C000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7615437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66800" y="130144"/>
            <a:ext cx="10515600" cy="1325562"/>
          </a:xfrm>
        </p:spPr>
        <p:txBody>
          <a:bodyPr/>
          <a:lstStyle/>
          <a:p>
            <a:pPr>
              <a:defRPr/>
            </a:pPr>
            <a:r>
              <a:rPr lang="en-GB" u="sng">
                <a:solidFill>
                  <a:srgbClr val="002060"/>
                </a:solidFill>
              </a:rPr>
              <a:t>Patrick de Boer</a:t>
            </a:r>
            <a:endParaRPr u="sng">
              <a:solidFill>
                <a:srgbClr val="002060"/>
              </a:solidFill>
            </a:endParaRPr>
          </a:p>
        </p:txBody>
      </p:sp>
      <p:sp>
        <p:nvSpPr>
          <p:cNvPr id="1134351737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2541354" y="1878541"/>
            <a:ext cx="8812442" cy="4298420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indent="0">
              <a:buFont typeface="Arial"/>
              <a:buNone/>
              <a:defRPr/>
            </a:pPr>
            <a:r>
              <a:rPr lang="en-GB" sz="3600"/>
              <a:t>Easy CLIL activities for Maths</a:t>
            </a:r>
            <a:endParaRPr lang="en-GB" sz="3600"/>
          </a:p>
          <a:p>
            <a:pPr marL="0" indent="0">
              <a:buFont typeface="Arial"/>
              <a:buNone/>
              <a:defRPr/>
            </a:pPr>
            <a:endParaRPr lang="en-GB" sz="3600"/>
          </a:p>
          <a:p>
            <a:pPr lvl="3">
              <a:defRPr/>
            </a:pPr>
            <a:r>
              <a:rPr lang="en-GB" sz="3600"/>
              <a:t>Create a Word List</a:t>
            </a:r>
            <a:endParaRPr sz="3600"/>
          </a:p>
          <a:p>
            <a:pPr lvl="3">
              <a:defRPr/>
            </a:pPr>
            <a:r>
              <a:rPr lang="en-GB" sz="3600"/>
              <a:t>Create a Problem</a:t>
            </a:r>
            <a:endParaRPr sz="3600"/>
          </a:p>
          <a:p>
            <a:pPr lvl="3">
              <a:defRPr/>
            </a:pPr>
            <a:r>
              <a:rPr lang="en-GB" sz="3600"/>
              <a:t>Listening Dictation</a:t>
            </a:r>
            <a:endParaRPr sz="3600"/>
          </a:p>
        </p:txBody>
      </p:sp>
      <p:sp>
        <p:nvSpPr>
          <p:cNvPr id="1576540342" name="Rectangle 2" hidden="0"/>
          <p:cNvSpPr/>
          <p:nvPr isPhoto="0" userDrawn="0"/>
        </p:nvSpPr>
        <p:spPr bwMode="auto">
          <a:xfrm>
            <a:off x="0" y="5589239"/>
            <a:ext cx="12191998" cy="1268759"/>
          </a:xfrm>
          <a:prstGeom prst="rect">
            <a:avLst/>
          </a:prstGeom>
          <a:solidFill>
            <a:srgbClr val="F56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966230921" name="Picture 2" descr="Picture 2" hidden="0"/>
          <p:cNvPicPr>
            <a:picLocks noChangeAspect="1"/>
          </p:cNvPicPr>
          <p:nvPr isPhoto="0" userDrawn="0"/>
        </p:nvPicPr>
        <p:blipFill>
          <a:blip r:embed="rId2"/>
          <a:srcRect l="0" t="0" r="64675" b="0"/>
          <a:stretch/>
        </p:blipFill>
        <p:spPr bwMode="auto">
          <a:xfrm>
            <a:off x="263351" y="5764323"/>
            <a:ext cx="864095" cy="825277"/>
          </a:xfrm>
          <a:prstGeom prst="rect">
            <a:avLst/>
          </a:prstGeom>
          <a:ln w="12700"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0070C0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4837321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5328707" y="490624"/>
            <a:ext cx="6172200" cy="5732992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75000" lnSpcReduction="5000"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>
              <a:defRPr/>
            </a:pPr>
            <a:r>
              <a:rPr lang="en-GB"/>
              <a:t>Students scan the chapter for new words and note them down</a:t>
            </a:r>
            <a:endParaRPr lang="en-GB"/>
          </a:p>
          <a:p>
            <a:pPr>
              <a:defRPr/>
            </a:pPr>
            <a:r>
              <a:rPr lang="en-GB"/>
              <a:t>As the class works through the chapter, each student is responsible to note down the definition of the words they did not know initially</a:t>
            </a:r>
            <a:endParaRPr lang="en-GB"/>
          </a:p>
          <a:p>
            <a:pPr>
              <a:defRPr/>
            </a:pPr>
            <a:r>
              <a:rPr lang="en-GB"/>
              <a:t>Teacher does a random check of words at the end of the chapter to ensure all students are aware of the most important/difficult words</a:t>
            </a:r>
            <a:endParaRPr lang="en-GB"/>
          </a:p>
          <a:p>
            <a:pPr>
              <a:defRPr/>
            </a:pPr>
            <a:r>
              <a:rPr lang="en-GB"/>
              <a:t>This is suitable for students of different strengths as each student gets to note down the words they do not know; some ore than others.</a:t>
            </a:r>
            <a:endParaRPr lang="en-GB"/>
          </a:p>
          <a:p>
            <a:pPr>
              <a:defRPr/>
            </a:pPr>
            <a:r>
              <a:rPr lang="en-GB" sz="2800" b="0" i="0" u="sng" strike="noStrike" cap="none" spc="0">
                <a:solidFill>
                  <a:schemeClr val="tx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hlinkClick r:id="rId2" tooltip="https://www.cambridgeinternational.org/Images/569923-november-2020-question-paper-11.pdf"/>
              </a:rPr>
              <a:t>h</a:t>
            </a:r>
            <a:r>
              <a:rPr lang="en-GB" sz="2800" b="0" i="0" u="sng" strike="noStrike" cap="none" spc="0">
                <a:solidFill>
                  <a:schemeClr val="tx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hlinkClick r:id="rId2" tooltip="https://www.cambridgeinternational.org/Images/569923-november-2020-question-paper-11.pdf"/>
              </a:rPr>
              <a:t>ttps://www.cambridgeinternational.org/Images/569923-november-2020-question-paper-11.pdf</a:t>
            </a:r>
            <a:endParaRPr sz="2800" b="0" i="0" u="none" strike="noStrike" cap="none" spc="0">
              <a:solidFill>
                <a:schemeClr val="tx1"/>
              </a:solidFill>
              <a:highlight>
                <a:srgbClr val="FFFF00"/>
              </a:highlight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>
              <a:highlight>
                <a:srgbClr val="FFFF00"/>
              </a:highlight>
            </a:endParaRPr>
          </a:p>
        </p:txBody>
      </p:sp>
      <p:sp>
        <p:nvSpPr>
          <p:cNvPr id="1498372450" name="" hidden="0"/>
          <p:cNvSpPr/>
          <p:nvPr isPhoto="0" userDrawn="0"/>
        </p:nvSpPr>
        <p:spPr bwMode="auto">
          <a:xfrm flipH="0" flipV="0">
            <a:off x="835223" y="1073750"/>
            <a:ext cx="3307291" cy="3294062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rgbClr val="00B0F0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05407" name="" hidden="0"/>
          <p:cNvSpPr txBox="1"/>
          <p:nvPr isPhoto="0" userDrawn="0"/>
        </p:nvSpPr>
        <p:spPr bwMode="auto">
          <a:xfrm flipH="0" flipV="0">
            <a:off x="1072916" y="1852083"/>
            <a:ext cx="2831976" cy="173739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lang="en-GB" sz="3600" i="1" u="sng"/>
              <a:t>Create </a:t>
            </a:r>
            <a:endParaRPr sz="3600" i="1" u="sng"/>
          </a:p>
          <a:p>
            <a:pPr algn="ctr">
              <a:defRPr/>
            </a:pPr>
            <a:r>
              <a:rPr lang="en-GB" sz="3600" i="1" u="sng"/>
              <a:t>a </a:t>
            </a:r>
            <a:endParaRPr sz="3600" i="1" u="sng"/>
          </a:p>
          <a:p>
            <a:pPr algn="ctr">
              <a:defRPr/>
            </a:pPr>
            <a:r>
              <a:rPr lang="en-GB" sz="3600" i="1" u="sng"/>
              <a:t>Word List</a:t>
            </a:r>
            <a:endParaRPr sz="3600" i="1" u="sng"/>
          </a:p>
        </p:txBody>
      </p:sp>
      <p:sp>
        <p:nvSpPr>
          <p:cNvPr id="893010134" name="Rectangle 2" hidden="0"/>
          <p:cNvSpPr/>
          <p:nvPr isPhoto="0" userDrawn="0"/>
        </p:nvSpPr>
        <p:spPr bwMode="auto">
          <a:xfrm>
            <a:off x="0" y="5589238"/>
            <a:ext cx="12191997" cy="1268758"/>
          </a:xfrm>
          <a:prstGeom prst="rect">
            <a:avLst/>
          </a:prstGeom>
          <a:solidFill>
            <a:srgbClr val="F56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53548427" name="" hidden="0"/>
          <p:cNvSpPr/>
          <p:nvPr isPhoto="0" userDrawn="0"/>
        </p:nvSpPr>
        <p:spPr bwMode="auto">
          <a:xfrm flipH="0" flipV="0">
            <a:off x="3031769" y="3809999"/>
            <a:ext cx="873124" cy="84666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41517452" name="Picture 2" descr="Picture 2" hidden="0"/>
          <p:cNvPicPr>
            <a:picLocks noChangeAspect="1"/>
          </p:cNvPicPr>
          <p:nvPr isPhoto="0" userDrawn="0"/>
        </p:nvPicPr>
        <p:blipFill>
          <a:blip r:embed="rId3"/>
          <a:srcRect l="0" t="0" r="64675" b="0"/>
          <a:stretch/>
        </p:blipFill>
        <p:spPr bwMode="auto">
          <a:xfrm>
            <a:off x="263350" y="5764322"/>
            <a:ext cx="864094" cy="825276"/>
          </a:xfrm>
          <a:prstGeom prst="rect">
            <a:avLst/>
          </a:prstGeom>
          <a:ln w="12700"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00B050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9482456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3665833" y="621769"/>
            <a:ext cx="7689553" cy="5490103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marR="0" indent="0">
              <a:spcBef>
                <a:spcPts val="1199"/>
              </a:spcBef>
              <a:spcAft>
                <a:spcPts val="1199"/>
              </a:spcAft>
              <a:defRPr/>
            </a:pPr>
            <a:r>
              <a:rPr lang="en-GB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</a:t>
            </a:r>
            <a:r>
              <a: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math</a:t>
            </a:r>
            <a:r>
              <a:rPr lang="en-GB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s,</a:t>
            </a:r>
            <a:r>
              <a: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GB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</a:t>
            </a:r>
            <a:r>
              <a: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olving problems</a:t>
            </a:r>
            <a:r>
              <a:rPr lang="en-GB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is a basic skill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0">
              <a:spcBef>
                <a:spcPts val="1199"/>
              </a:spcBef>
              <a:spcAft>
                <a:spcPts val="1199"/>
              </a:spcAft>
              <a:defRPr/>
            </a:pPr>
            <a:r>
              <a: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GB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No matter how different each problem might be, </a:t>
            </a:r>
            <a:r>
              <a:rPr lang="en-GB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they </a:t>
            </a:r>
            <a:r>
              <a: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are a way to learn something new</a:t>
            </a:r>
            <a:r>
              <a:rPr lang="en-GB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by repeating the same problems over</a:t>
            </a:r>
            <a:r>
              <a: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and over again, with different numbers</a:t>
            </a:r>
            <a:endParaRPr sz="2800"/>
          </a:p>
          <a:p>
            <a:pPr marL="0" marR="0" indent="0">
              <a:spcBef>
                <a:spcPts val="1199"/>
              </a:spcBef>
              <a:spcAft>
                <a:spcPts val="1199"/>
              </a:spcAft>
              <a:defRPr/>
            </a:pPr>
            <a:r>
              <a: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</a:t>
            </a:r>
            <a:r>
              <a:rPr lang="en-GB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 challenge students further, you can ask </a:t>
            </a:r>
            <a:r>
              <a: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students to create </a:t>
            </a:r>
            <a:r>
              <a:rPr lang="en-GB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their own </a:t>
            </a:r>
            <a:r>
              <a: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problems</a:t>
            </a:r>
            <a:r>
              <a:rPr lang="en-GB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and quiz their classmates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en-GB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You can</a:t>
            </a:r>
            <a:r>
              <a: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motivate </a:t>
            </a:r>
            <a:r>
              <a:rPr lang="en-GB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students</a:t>
            </a:r>
            <a:r>
              <a: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by </a:t>
            </a:r>
            <a:r>
              <a:rPr lang="en-GB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telling students that some of the best questions will be included in their official test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27706428" name="" hidden="0"/>
          <p:cNvSpPr/>
          <p:nvPr isPhoto="0" userDrawn="0"/>
        </p:nvSpPr>
        <p:spPr bwMode="auto">
          <a:xfrm rot="12001104" flipH="0" flipV="0">
            <a:off x="-1556310" y="1223570"/>
            <a:ext cx="4171000" cy="3711530"/>
          </a:xfrm>
          <a:prstGeom prst="chord">
            <a:avLst>
              <a:gd name="adj1" fmla="val 3327779"/>
              <a:gd name="adj2" fmla="val 158832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133390" name="" hidden="0"/>
          <p:cNvSpPr txBox="1"/>
          <p:nvPr isPhoto="0" userDrawn="0"/>
        </p:nvSpPr>
        <p:spPr bwMode="auto">
          <a:xfrm flipH="0" flipV="0">
            <a:off x="331926" y="2210637"/>
            <a:ext cx="2792180" cy="173739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en-GB" sz="3600" b="1" i="1" u="sng">
                <a:solidFill>
                  <a:schemeClr val="bg1"/>
                </a:solidFill>
              </a:rPr>
              <a:t>Create </a:t>
            </a:r>
            <a:endParaRPr sz="3600" b="1" i="1" u="sng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3600" b="1" i="1" u="sng">
                <a:solidFill>
                  <a:schemeClr val="bg1"/>
                </a:solidFill>
              </a:rPr>
              <a:t>A </a:t>
            </a:r>
            <a:endParaRPr sz="3600" b="1" i="1" u="sng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3600" b="1" i="1" u="sng">
                <a:solidFill>
                  <a:schemeClr val="bg1"/>
                </a:solidFill>
              </a:rPr>
              <a:t>Problem</a:t>
            </a:r>
            <a:endParaRPr sz="3600" b="1" i="1" u="sng">
              <a:solidFill>
                <a:schemeClr val="bg1"/>
              </a:solidFill>
            </a:endParaRPr>
          </a:p>
        </p:txBody>
      </p:sp>
      <p:sp>
        <p:nvSpPr>
          <p:cNvPr id="1464483906" name="Rectangle 2" hidden="0"/>
          <p:cNvSpPr/>
          <p:nvPr isPhoto="0" userDrawn="0"/>
        </p:nvSpPr>
        <p:spPr bwMode="auto">
          <a:xfrm>
            <a:off x="0" y="5589237"/>
            <a:ext cx="12191996" cy="1268757"/>
          </a:xfrm>
          <a:prstGeom prst="rect">
            <a:avLst/>
          </a:prstGeom>
          <a:solidFill>
            <a:srgbClr val="F56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765563205" name="Picture 2" descr="Picture 2" hidden="0"/>
          <p:cNvPicPr>
            <a:picLocks noChangeAspect="1"/>
          </p:cNvPicPr>
          <p:nvPr isPhoto="0" userDrawn="0"/>
        </p:nvPicPr>
        <p:blipFill>
          <a:blip r:embed="rId2"/>
          <a:srcRect l="0" t="0" r="64675" b="0"/>
          <a:stretch/>
        </p:blipFill>
        <p:spPr bwMode="auto">
          <a:xfrm>
            <a:off x="263349" y="5764321"/>
            <a:ext cx="864093" cy="825275"/>
          </a:xfrm>
          <a:prstGeom prst="rect">
            <a:avLst/>
          </a:prstGeom>
          <a:ln w="12700"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0070C0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25301501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183187" y="987424"/>
            <a:ext cx="6172200" cy="4873624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>
              <a:defRPr/>
            </a:pPr>
            <a:r>
              <a: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Students listen to me while I list all the properties of a sh</a:t>
            </a:r>
            <a:r>
              <a:rPr lang="en-GB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ape (for example)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They have to keep track of what I say by taking notes and afterwards have to check with each other to see if the notes are complete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You can even make this more of a quiz by asking your stud</a:t>
            </a:r>
            <a:r>
              <a: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ents to figure out what shape belongs to these properties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/>
          </a:p>
        </p:txBody>
      </p:sp>
      <p:sp>
        <p:nvSpPr>
          <p:cNvPr id="1329636678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7" y="2057400"/>
            <a:ext cx="3932236" cy="3811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997469849" name="" hidden="0"/>
          <p:cNvSpPr/>
          <p:nvPr isPhoto="0" userDrawn="0"/>
        </p:nvSpPr>
        <p:spPr bwMode="auto">
          <a:xfrm flipH="0" flipV="0">
            <a:off x="583437" y="1296458"/>
            <a:ext cx="4273020" cy="4087812"/>
          </a:xfrm>
          <a:prstGeom prst="teardrop">
            <a:avLst>
              <a:gd name="adj" fmla="val 10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9560538" name="" hidden="0"/>
          <p:cNvSpPr txBox="1"/>
          <p:nvPr isPhoto="0" userDrawn="0"/>
        </p:nvSpPr>
        <p:spPr bwMode="auto">
          <a:xfrm flipH="0" flipV="0">
            <a:off x="1483020" y="2354791"/>
            <a:ext cx="2779024" cy="155451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en-GB" sz="4800" i="1">
                <a:solidFill>
                  <a:srgbClr val="0070C0"/>
                </a:solidFill>
              </a:rPr>
              <a:t>Listening </a:t>
            </a:r>
            <a:endParaRPr sz="4800" i="1">
              <a:solidFill>
                <a:srgbClr val="0070C0"/>
              </a:solidFill>
            </a:endParaRPr>
          </a:p>
          <a:p>
            <a:pPr>
              <a:defRPr/>
            </a:pPr>
            <a:r>
              <a:rPr lang="en-GB" sz="4800" i="1">
                <a:solidFill>
                  <a:srgbClr val="0070C0"/>
                </a:solidFill>
              </a:rPr>
              <a:t>Dictation</a:t>
            </a:r>
            <a:endParaRPr sz="4800" i="1">
              <a:solidFill>
                <a:srgbClr val="0070C0"/>
              </a:solidFill>
            </a:endParaRPr>
          </a:p>
        </p:txBody>
      </p:sp>
      <p:sp>
        <p:nvSpPr>
          <p:cNvPr id="831140482" name="Rectangle 2" hidden="0"/>
          <p:cNvSpPr/>
          <p:nvPr isPhoto="0" userDrawn="0"/>
        </p:nvSpPr>
        <p:spPr bwMode="auto">
          <a:xfrm>
            <a:off x="0" y="5589237"/>
            <a:ext cx="12191996" cy="1268757"/>
          </a:xfrm>
          <a:prstGeom prst="rect">
            <a:avLst/>
          </a:prstGeom>
          <a:solidFill>
            <a:srgbClr val="F56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464452" name="Picture 2" descr="Picture 2" hidden="0"/>
          <p:cNvPicPr>
            <a:picLocks noChangeAspect="1"/>
          </p:cNvPicPr>
          <p:nvPr isPhoto="0" userDrawn="0"/>
        </p:nvPicPr>
        <p:blipFill>
          <a:blip r:embed="rId2"/>
          <a:srcRect l="0" t="0" r="64675" b="0"/>
          <a:stretch/>
        </p:blipFill>
        <p:spPr bwMode="auto">
          <a:xfrm>
            <a:off x="263349" y="5764321"/>
            <a:ext cx="864093" cy="825275"/>
          </a:xfrm>
          <a:prstGeom prst="rect">
            <a:avLst/>
          </a:prstGeom>
          <a:ln w="12700"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00B050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5039857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7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endParaRPr/>
          </a:p>
        </p:txBody>
      </p:sp>
      <p:sp>
        <p:nvSpPr>
          <p:cNvPr id="1287989424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5716353" y="457199"/>
            <a:ext cx="5771325" cy="4873624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>
              <a:defRPr/>
            </a:pPr>
            <a:r>
              <a:rPr lang="en-GB"/>
              <a:t>One activity could be to first do the dictation and then ask students to colour each shape in a particular colour</a:t>
            </a:r>
            <a:endParaRPr lang="en-GB"/>
          </a:p>
          <a:p>
            <a:pPr>
              <a:defRPr/>
            </a:pPr>
            <a:r>
              <a:rPr lang="en-GB"/>
              <a:t>You could ask students to count and see how many of each shape this picture contains</a:t>
            </a:r>
            <a:endParaRPr lang="en-GB"/>
          </a:p>
          <a:p>
            <a:pPr>
              <a:defRPr/>
            </a:pPr>
            <a:r>
              <a:rPr lang="en-GB"/>
              <a:t>You could cut these geometric shapes and give them to students as a puzzle to recreate the castle in teams/pairs</a:t>
            </a:r>
            <a:endParaRPr lang="en-GB"/>
          </a:p>
        </p:txBody>
      </p:sp>
      <p:sp>
        <p:nvSpPr>
          <p:cNvPr id="333173495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7" y="2057400"/>
            <a:ext cx="3932236" cy="3811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1763265441" name="Rectangle 2" hidden="0"/>
          <p:cNvSpPr/>
          <p:nvPr isPhoto="0" userDrawn="0"/>
        </p:nvSpPr>
        <p:spPr bwMode="auto">
          <a:xfrm>
            <a:off x="0" y="5589237"/>
            <a:ext cx="12191996" cy="1268757"/>
          </a:xfrm>
          <a:prstGeom prst="rect">
            <a:avLst/>
          </a:prstGeom>
          <a:solidFill>
            <a:srgbClr val="F56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793387574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rot="0" flipH="0" flipV="0">
            <a:off x="636354" y="195832"/>
            <a:ext cx="4714843" cy="6286458"/>
          </a:xfrm>
          <a:prstGeom prst="rect">
            <a:avLst/>
          </a:prstGeom>
        </p:spPr>
      </p:pic>
      <p:pic>
        <p:nvPicPr>
          <p:cNvPr id="866542205" name="Picture 2" descr="Picture 2" hidden="0"/>
          <p:cNvPicPr>
            <a:picLocks noChangeAspect="1"/>
          </p:cNvPicPr>
          <p:nvPr isPhoto="0" userDrawn="0"/>
        </p:nvPicPr>
        <p:blipFill>
          <a:blip r:embed="rId3"/>
          <a:srcRect l="0" t="0" r="64675" b="0"/>
          <a:stretch/>
        </p:blipFill>
        <p:spPr bwMode="auto">
          <a:xfrm>
            <a:off x="11055632" y="5810978"/>
            <a:ext cx="864093" cy="825275"/>
          </a:xfrm>
          <a:prstGeom prst="rect">
            <a:avLst/>
          </a:prstGeom>
          <a:ln w="12700"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solidFill>
          <a:srgbClr val="29BF45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4333775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24741" y="620392"/>
            <a:ext cx="3808268" cy="5504687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>
              <a:defRPr/>
            </a:pPr>
            <a:r>
              <a:rPr lang="en-GB" sz="6000" b="1" u="sng">
                <a:solidFill>
                  <a:schemeClr val="bg1"/>
                </a:solidFill>
              </a:rPr>
              <a:t>Keeping Students Motivated</a:t>
            </a:r>
            <a:endParaRPr>
              <a:solidFill>
                <a:schemeClr val="bg1"/>
              </a:solidFill>
            </a:endParaRPr>
          </a:p>
        </p:txBody>
      </p:sp>
      <p:grpSp>
        <p:nvGrpSpPr>
          <p:cNvPr id="2031233580" name="Content Placeholder 2" hidden="0"/>
          <p:cNvGrpSpPr>
            <a:grpSpLocks noGrp="1"/>
          </p:cNvGrpSpPr>
          <p:nvPr isPhoto="0" userDrawn="0"/>
        </p:nvGrpSpPr>
        <p:grpSpPr bwMode="auto">
          <a:xfrm flipH="0" flipV="0">
            <a:off x="5610519" y="380434"/>
            <a:ext cx="3741959" cy="6050398"/>
            <a:chOff x="0" y="0"/>
            <a:chExt cx="3741959" cy="6050398"/>
          </a:xfrm>
        </p:grpSpPr>
        <p:sp>
          <p:nvSpPr>
            <p:cNvPr id="0" name="" hidden="0"/>
            <p:cNvSpPr/>
            <p:nvPr isPhoto="0" userDrawn="0"/>
          </p:nvSpPr>
          <p:spPr bwMode="auto">
            <a:xfrm flipH="0" flipV="0">
              <a:off x="0" y="0"/>
              <a:ext cx="3741959" cy="1457926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57150" tIns="28575" rIns="57150" bIns="28575" numCol="1" spcCol="1267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GB" sz="2400"/>
                <a:t>Play games, more games and more games</a:t>
              </a:r>
              <a:r>
                <a:rPr lang="en-GB" sz="2400"/>
                <a:t> </a:t>
              </a:r>
              <a:endParaRPr sz="2400"/>
            </a:p>
          </p:txBody>
        </p:sp>
        <p:sp>
          <p:nvSpPr>
            <p:cNvPr id="0" name="" hidden="0"/>
            <p:cNvSpPr/>
            <p:nvPr isPhoto="0" userDrawn="0"/>
          </p:nvSpPr>
          <p:spPr bwMode="auto">
            <a:xfrm flipH="0" flipV="0">
              <a:off x="52916" y="1530823"/>
              <a:ext cx="3689042" cy="1457926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hueOff val="-485121"/>
                <a:satOff val="-27976"/>
                <a:lumOff val="2876"/>
                <a:alphaOff val="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57150" tIns="28575" rIns="57150" bIns="28575" numCol="1" spcCol="1267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GB" sz="2800"/>
                <a:t>Spend as little time as possible delivering the lesson</a:t>
              </a:r>
              <a:endParaRPr sz="2800"/>
            </a:p>
          </p:txBody>
        </p:sp>
        <p:sp>
          <p:nvSpPr>
            <p:cNvPr id="0" name="" hidden="0"/>
            <p:cNvSpPr/>
            <p:nvPr isPhoto="0" userDrawn="0"/>
          </p:nvSpPr>
          <p:spPr bwMode="auto">
            <a:xfrm flipH="0" flipV="0">
              <a:off x="52916" y="3061647"/>
              <a:ext cx="3689042" cy="1457926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hueOff val="-970242"/>
                <a:satOff val="-55952"/>
                <a:lumOff val="5752"/>
                <a:alphaOff val="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57150" tIns="28575" rIns="57150" bIns="28575" numCol="1" spcCol="1267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GB" sz="2800"/>
                <a:t>Allow students to figure out the rules on their own</a:t>
              </a:r>
              <a:endParaRPr sz="2800"/>
            </a:p>
          </p:txBody>
        </p:sp>
        <p:sp>
          <p:nvSpPr>
            <p:cNvPr id="0" name="" hidden="0"/>
            <p:cNvSpPr/>
            <p:nvPr isPhoto="0" userDrawn="0"/>
          </p:nvSpPr>
          <p:spPr bwMode="auto">
            <a:xfrm flipH="0" flipV="0">
              <a:off x="0" y="4592471"/>
              <a:ext cx="3741959" cy="1457926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hueOff val="-1455363"/>
                <a:satOff val="-83928"/>
                <a:lumOff val="8628"/>
                <a:alphaOff val="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57150" tIns="28575" rIns="57150" bIns="28575" numCol="1" spcCol="1267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GB" sz="2800"/>
                <a:t>Show videos which are repetitive, fun and memorable</a:t>
              </a:r>
              <a:endParaRPr sz="2800"/>
            </a:p>
          </p:txBody>
        </p:sp>
      </p:grpSp>
      <p:pic>
        <p:nvPicPr>
          <p:cNvPr id="4" name="Picture 2" descr="Picture 2" hidden="0"/>
          <p:cNvPicPr>
            <a:picLocks noChangeAspect="1"/>
          </p:cNvPicPr>
          <p:nvPr isPhoto="0" userDrawn="0"/>
        </p:nvPicPr>
        <p:blipFill>
          <a:blip r:embed="rId2"/>
          <a:srcRect l="0" t="0" r="64675" b="0"/>
          <a:stretch/>
        </p:blipFill>
        <p:spPr bwMode="auto">
          <a:xfrm>
            <a:off x="263352" y="5764324"/>
            <a:ext cx="864096" cy="8252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5413821" name="Picture 215413820" hidden="0"/>
          <p:cNvPicPr>
            <a:picLocks noChangeAspect="1"/>
          </p:cNvPicPr>
          <p:nvPr isPhoto="0" userDrawn="0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0" t="0" r="0" b="1278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5413817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GB" b="1" u="sng"/>
              <a:t>Math Games</a:t>
            </a:r>
            <a:endParaRPr/>
          </a:p>
        </p:txBody>
      </p:sp>
      <p:grpSp>
        <p:nvGrpSpPr>
          <p:cNvPr id="215413819" name="Content Placeholder 2" hidden="0"/>
          <p:cNvGrpSpPr>
            <a:grpSpLocks noGrp="1"/>
          </p:cNvGrpSpPr>
          <p:nvPr isPhoto="0" userDrawn="0"/>
        </p:nvGrpSpPr>
        <p:grpSpPr bwMode="auto">
          <a:xfrm>
            <a:off x="838200" y="1825625"/>
            <a:ext cx="10515600" cy="4351338"/>
          </a:xfrm>
        </p:grpSpPr>
        <p:sp>
          <p:nvSpPr>
            <p:cNvPr id="0" name="" hidden="0"/>
            <p:cNvSpPr/>
            <p:nvPr isPhoto="0" userDrawn="0"/>
          </p:nvSpPr>
          <p:spPr bwMode="auto">
            <a:xfrm>
              <a:off x="0" y="0"/>
              <a:ext cx="8097012" cy="783240"/>
            </a:xfrm>
            <a:prstGeom prst="roundRect">
              <a:avLst>
                <a:gd name="adj" fmla="val 10000"/>
              </a:avLst>
            </a:prstGeom>
            <a:solidFill>
              <a:srgbClr val="F56900"/>
            </a:solidFill>
            <a:ln>
              <a:noFill/>
            </a:ln>
            <a:effectLst>
              <a:outerShdw blurRad="57150" dist="19050" dir="5400000" rotWithShape="0" algn="ctr">
                <a:srgbClr val="000000">
                  <a:alpha val="63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3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GB" u="sng">
                  <a:solidFill>
                    <a:schemeClr val="hlink"/>
                  </a:solidFill>
                  <a:hlinkClick r:id="rId3" tooltip="https://www.topmarks.co.uk/maths-games/5-7-years/addition-and-subtraction"/>
                </a:rPr>
                <a:t>https://www.topmarks.co.uk/maths-games/5-7-years/addition-and-subtraction</a:t>
              </a:r>
              <a:endParaRPr lang="en-US" sz="1800"/>
            </a:p>
          </p:txBody>
        </p:sp>
        <p:sp>
          <p:nvSpPr>
            <p:cNvPr id="0" name="" hidden="0"/>
            <p:cNvSpPr/>
            <p:nvPr isPhoto="0" userDrawn="0"/>
          </p:nvSpPr>
          <p:spPr bwMode="auto">
            <a:xfrm>
              <a:off x="604647" y="892024"/>
              <a:ext cx="8097012" cy="783240"/>
            </a:xfrm>
            <a:prstGeom prst="roundRect">
              <a:avLst>
                <a:gd name="adj" fmla="val 10000"/>
              </a:avLst>
            </a:prstGeom>
            <a:solidFill>
              <a:srgbClr val="CC00CC"/>
            </a:solidFill>
            <a:ln>
              <a:noFill/>
            </a:ln>
            <a:effectLst>
              <a:outerShdw blurRad="57150" dist="19050" dir="5400000" rotWithShape="0" algn="ctr">
                <a:srgbClr val="000000">
                  <a:alpha val="63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3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GB" u="sng">
                  <a:solidFill>
                    <a:schemeClr val="hlink"/>
                  </a:solidFill>
                  <a:hlinkClick r:id="rId4" tooltip="https://www.mathplayground.com/index_addition_subtraction.html"/>
                </a:rPr>
                <a:t>https://www.mathplayground.com/index_addition_subtraction.html</a:t>
              </a:r>
              <a:endParaRPr lang="en-US" sz="1800"/>
            </a:p>
          </p:txBody>
        </p:sp>
        <p:sp>
          <p:nvSpPr>
            <p:cNvPr id="0" name="" hidden="0"/>
            <p:cNvSpPr/>
            <p:nvPr isPhoto="0" userDrawn="0"/>
          </p:nvSpPr>
          <p:spPr bwMode="auto">
            <a:xfrm>
              <a:off x="1209293" y="1784048"/>
              <a:ext cx="8097012" cy="783240"/>
            </a:xfrm>
            <a:prstGeom prst="roundRect">
              <a:avLst>
                <a:gd name="adj" fmla="val 10000"/>
              </a:avLst>
            </a:prstGeom>
            <a:solidFill>
              <a:srgbClr val="FFC91C"/>
            </a:solidFill>
            <a:ln>
              <a:noFill/>
            </a:ln>
            <a:effectLst>
              <a:outerShdw blurRad="57150" dist="19050" dir="5400000" rotWithShape="0" algn="ctr">
                <a:srgbClr val="000000">
                  <a:alpha val="63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3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GB" u="sng">
                  <a:solidFill>
                    <a:schemeClr val="hlink"/>
                  </a:solidFill>
                  <a:hlinkClick r:id="rId5" tooltip="https://www.abcya.com/games/addition"/>
                </a:rPr>
                <a:t>https://www.abcya.com/games/addition</a:t>
              </a:r>
              <a:endParaRPr lang="en-US" sz="1800"/>
            </a:p>
          </p:txBody>
        </p:sp>
        <p:sp>
          <p:nvSpPr>
            <p:cNvPr id="0" name="" hidden="0"/>
            <p:cNvSpPr/>
            <p:nvPr isPhoto="0" userDrawn="0"/>
          </p:nvSpPr>
          <p:spPr bwMode="auto">
            <a:xfrm>
              <a:off x="1813940" y="2676072"/>
              <a:ext cx="8097012" cy="783240"/>
            </a:xfrm>
            <a:prstGeom prst="roundRect">
              <a:avLst>
                <a:gd name="adj" fmla="val 10000"/>
              </a:avLst>
            </a:prstGeom>
            <a:solidFill>
              <a:srgbClr val="0000A7"/>
            </a:solidFill>
            <a:ln>
              <a:noFill/>
            </a:ln>
            <a:effectLst>
              <a:outerShdw blurRad="57150" dist="19050" dir="5400000" rotWithShape="0" algn="ctr">
                <a:srgbClr val="000000">
                  <a:alpha val="63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3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GB" u="sng">
                  <a:solidFill>
                    <a:schemeClr val="hlink"/>
                  </a:solidFill>
                  <a:hlinkClick r:id="rId6" tooltip="https://www.splashlearn.com/addition-games"/>
                </a:rPr>
                <a:t>https://www.splashlearn.com/addition-games</a:t>
              </a:r>
              <a:endParaRPr lang="en-US" sz="1800"/>
            </a:p>
          </p:txBody>
        </p:sp>
        <p:sp>
          <p:nvSpPr>
            <p:cNvPr id="0" name="" hidden="0"/>
            <p:cNvSpPr/>
            <p:nvPr isPhoto="0" userDrawn="0"/>
          </p:nvSpPr>
          <p:spPr bwMode="auto">
            <a:xfrm>
              <a:off x="2418587" y="3568097"/>
              <a:ext cx="8097012" cy="78324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6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rotWithShape="0" algn="ctr">
                <a:srgbClr val="000000">
                  <a:alpha val="63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3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GB" sz="1800" b="0" i="0" u="sng" strike="noStrike" cap="none" spc="0">
                  <a:solidFill>
                    <a:schemeClr val="lt1"/>
                  </a:solidFill>
                  <a:latin typeface="Calibri"/>
                  <a:ea typeface="Calibri"/>
                  <a:cs typeface="Calibri"/>
                  <a:hlinkClick r:id="rId7" tooltip="https://www.multiplication.com/games/division-games"/>
                </a:rPr>
                <a:t>https://www.multiplication.com/games/division-games</a:t>
              </a:r>
              <a:endParaRPr lang="en-GB" sz="1800" b="0" i="0" u="none" strike="noStrike" cap="none" spc="0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  <a:p>
              <a:pPr marL="0" lvl="0" indent="0" algn="l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en-US" sz="1800"/>
            </a:p>
          </p:txBody>
        </p:sp>
        <p:sp>
          <p:nvSpPr>
            <p:cNvPr id="0" name="" hidden="0"/>
            <p:cNvSpPr/>
            <p:nvPr isPhoto="0" userDrawn="0"/>
          </p:nvSpPr>
          <p:spPr bwMode="auto">
            <a:xfrm>
              <a:off x="7587904" y="572200"/>
              <a:ext cx="509106" cy="509106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accent2">
                <a:tint val="40000"/>
                <a:hueOff val="0"/>
                <a:satOff val="0"/>
                <a:lumOff val="0"/>
                <a:alphaOff val="0"/>
                <a:alpha val="90000"/>
              </a:schemeClr>
            </a:solidFill>
            <a:ln w="6350" cap="flat" cmpd="sng" algn="ctr">
              <a:solidFill>
                <a:schemeClr val="accent2">
                  <a:tint val="40000"/>
                  <a:hueOff val="0"/>
                  <a:satOff val="0"/>
                  <a:lumOff val="0"/>
                  <a:alphaOff val="0"/>
                  <a:alpha val="90000"/>
                </a:schemeClr>
              </a:solidFill>
              <a:prstDash val="solid"/>
              <a:miter lim="800000"/>
            </a:ln>
            <a:effectLst/>
          </p:spPr>
          <p:style>
            <a:lnRef idx="1">
              <a:srgbClr val="000000"/>
            </a:lnRef>
            <a:fillRef idx="1">
              <a:srgbClr val="000000"/>
            </a:fillRef>
            <a:effectRef idx="2">
              <a:srgbClr val="000000"/>
            </a:effectRef>
            <a:fontRef idx="minor"/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en-US" sz="2300"/>
            </a:p>
          </p:txBody>
        </p:sp>
        <p:sp>
          <p:nvSpPr>
            <p:cNvPr id="0" name="" hidden="0"/>
            <p:cNvSpPr/>
            <p:nvPr isPhoto="0" userDrawn="0"/>
          </p:nvSpPr>
          <p:spPr bwMode="auto">
            <a:xfrm>
              <a:off x="8192552" y="1464225"/>
              <a:ext cx="509106" cy="509106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accent3">
                <a:tint val="40000"/>
                <a:hueOff val="0"/>
                <a:satOff val="0"/>
                <a:lumOff val="0"/>
                <a:alphaOff val="0"/>
                <a:alpha val="90000"/>
              </a:schemeClr>
            </a:solidFill>
            <a:ln w="6350" cap="flat" cmpd="sng" algn="ctr">
              <a:solidFill>
                <a:schemeClr val="accent3">
                  <a:tint val="40000"/>
                  <a:hueOff val="0"/>
                  <a:satOff val="0"/>
                  <a:lumOff val="0"/>
                  <a:alphaOff val="0"/>
                  <a:alpha val="90000"/>
                </a:schemeClr>
              </a:solidFill>
              <a:prstDash val="solid"/>
              <a:miter lim="800000"/>
            </a:ln>
            <a:effectLst/>
          </p:spPr>
          <p:style>
            <a:lnRef idx="1">
              <a:srgbClr val="000000"/>
            </a:lnRef>
            <a:fillRef idx="1">
              <a:srgbClr val="000000"/>
            </a:fillRef>
            <a:effectRef idx="2">
              <a:srgbClr val="000000"/>
            </a:effectRef>
            <a:fontRef idx="minor"/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en-US" sz="2300"/>
            </a:p>
          </p:txBody>
        </p:sp>
        <p:sp>
          <p:nvSpPr>
            <p:cNvPr id="0" name="" hidden="0"/>
            <p:cNvSpPr/>
            <p:nvPr isPhoto="0" userDrawn="0"/>
          </p:nvSpPr>
          <p:spPr bwMode="auto">
            <a:xfrm>
              <a:off x="8797199" y="2343195"/>
              <a:ext cx="509106" cy="509106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accent4">
                <a:tint val="40000"/>
                <a:hueOff val="0"/>
                <a:satOff val="0"/>
                <a:lumOff val="0"/>
                <a:alphaOff val="0"/>
                <a:alpha val="90000"/>
              </a:schemeClr>
            </a:solidFill>
            <a:ln w="6350" cap="flat" cmpd="sng" algn="ctr">
              <a:solidFill>
                <a:schemeClr val="accent4">
                  <a:tint val="40000"/>
                  <a:hueOff val="0"/>
                  <a:satOff val="0"/>
                  <a:lumOff val="0"/>
                  <a:alphaOff val="0"/>
                  <a:alpha val="90000"/>
                </a:schemeClr>
              </a:solidFill>
              <a:prstDash val="solid"/>
              <a:miter lim="800000"/>
            </a:ln>
            <a:effectLst/>
          </p:spPr>
          <p:style>
            <a:lnRef idx="1">
              <a:srgbClr val="000000"/>
            </a:lnRef>
            <a:fillRef idx="1">
              <a:srgbClr val="000000"/>
            </a:fillRef>
            <a:effectRef idx="2">
              <a:srgbClr val="000000"/>
            </a:effectRef>
            <a:fontRef idx="minor"/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en-US" sz="2300"/>
            </a:p>
          </p:txBody>
        </p:sp>
        <p:sp>
          <p:nvSpPr>
            <p:cNvPr id="0" name="" hidden="0"/>
            <p:cNvSpPr/>
            <p:nvPr isPhoto="0" userDrawn="0"/>
          </p:nvSpPr>
          <p:spPr bwMode="auto">
            <a:xfrm>
              <a:off x="9401846" y="3243922"/>
              <a:ext cx="509106" cy="509106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accent5">
                <a:tint val="40000"/>
                <a:hueOff val="0"/>
                <a:satOff val="0"/>
                <a:lumOff val="0"/>
                <a:alphaOff val="0"/>
                <a:alpha val="90000"/>
              </a:schemeClr>
            </a:solidFill>
            <a:ln w="6350" cap="flat" cmpd="sng" algn="ctr">
              <a:solidFill>
                <a:schemeClr val="accent5">
                  <a:tint val="40000"/>
                  <a:hueOff val="0"/>
                  <a:satOff val="0"/>
                  <a:lumOff val="0"/>
                  <a:alphaOff val="0"/>
                  <a:alpha val="90000"/>
                </a:schemeClr>
              </a:solidFill>
              <a:prstDash val="solid"/>
              <a:miter lim="800000"/>
            </a:ln>
            <a:effectLst/>
          </p:spPr>
          <p:style>
            <a:lnRef idx="1">
              <a:srgbClr val="000000"/>
            </a:lnRef>
            <a:fillRef idx="1">
              <a:srgbClr val="000000"/>
            </a:fillRef>
            <a:effectRef idx="2">
              <a:srgbClr val="000000"/>
            </a:effectRef>
            <a:fontRef idx="minor"/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en-US" sz="2300"/>
            </a:p>
          </p:txBody>
        </p:sp>
      </p:grpSp>
      <p:pic>
        <p:nvPicPr>
          <p:cNvPr id="6" name="Picture 2" descr="Picture 2" hidden="0"/>
          <p:cNvPicPr>
            <a:picLocks noChangeAspect="1"/>
          </p:cNvPicPr>
          <p:nvPr isPhoto="0" userDrawn="0"/>
        </p:nvPicPr>
        <p:blipFill>
          <a:blip r:embed="rId8"/>
          <a:srcRect l="0" t="0" r="64675" b="0"/>
          <a:stretch/>
        </p:blipFill>
        <p:spPr bwMode="auto">
          <a:xfrm>
            <a:off x="263353" y="5764324"/>
            <a:ext cx="864096" cy="82527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2" descr="Picture 2" hidden="0"/>
          <p:cNvPicPr>
            <a:picLocks noChangeAspect="1"/>
          </p:cNvPicPr>
          <p:nvPr isPhoto="0" userDrawn="0"/>
        </p:nvPicPr>
        <p:blipFill>
          <a:blip r:embed="rId8"/>
          <a:srcRect l="0" t="0" r="64675" b="0"/>
          <a:stretch/>
        </p:blipFill>
        <p:spPr bwMode="auto">
          <a:xfrm>
            <a:off x="263352" y="5764324"/>
            <a:ext cx="864096" cy="8252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CC00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Rectangle 2" hidden="0"/>
          <p:cNvSpPr/>
          <p:nvPr isPhoto="0" userDrawn="0"/>
        </p:nvSpPr>
        <p:spPr bwMode="auto">
          <a:xfrm>
            <a:off x="0" y="5589240"/>
            <a:ext cx="12191999" cy="1268760"/>
          </a:xfrm>
          <a:prstGeom prst="rect">
            <a:avLst/>
          </a:prstGeom>
          <a:solidFill>
            <a:srgbClr val="F56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32343859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24741" y="620392"/>
            <a:ext cx="3808268" cy="55046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6000" u="sng">
                <a:solidFill>
                  <a:schemeClr val="accent5"/>
                </a:solidFill>
              </a:rPr>
              <a:t>Videos</a:t>
            </a:r>
            <a:endParaRPr/>
          </a:p>
        </p:txBody>
      </p:sp>
      <p:pic>
        <p:nvPicPr>
          <p:cNvPr id="8" name="Picture 2" descr="Picture 2" hidden="0"/>
          <p:cNvPicPr>
            <a:picLocks noChangeAspect="1"/>
          </p:cNvPicPr>
          <p:nvPr isPhoto="0" userDrawn="0"/>
        </p:nvPicPr>
        <p:blipFill>
          <a:blip r:embed="rId2"/>
          <a:srcRect l="0" t="0" r="64675" b="0"/>
          <a:stretch/>
        </p:blipFill>
        <p:spPr bwMode="auto">
          <a:xfrm>
            <a:off x="263352" y="5764324"/>
            <a:ext cx="864096" cy="825278"/>
          </a:xfrm>
          <a:prstGeom prst="rect">
            <a:avLst/>
          </a:prstGeom>
          <a:ln w="12700">
            <a:miter lim="400000"/>
          </a:ln>
        </p:spPr>
      </p:pic>
      <p:sp>
        <p:nvSpPr>
          <p:cNvPr id="0" name="" hidden="0"/>
          <p:cNvSpPr/>
          <p:nvPr isPhoto="0" userDrawn="0"/>
        </p:nvSpPr>
        <p:spPr bwMode="auto">
          <a:xfrm rot="0" flipH="0" flipV="0">
            <a:off x="5425312" y="1706562"/>
            <a:ext cx="6263640" cy="4265703"/>
          </a:xfrm>
          <a:prstGeom prst="roundRect">
            <a:avLst>
              <a:gd name="adj" fmla="val 16667"/>
            </a:avLst>
          </a:prstGeom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ln w="127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  <a:miter lim="800000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95249" tIns="95249" rIns="95249" bIns="95249" numCol="1" spcCol="1268" anchor="ctr" anchorCtr="0">
            <a:noAutofit/>
          </a:bodyPr>
          <a:lstStyle/>
          <a:p>
            <a:pPr>
              <a:defRPr/>
            </a:pPr>
            <a:r>
              <a:rPr lang="en-GB" sz="2200"/>
              <a:t>Number Blocks Subtraction</a:t>
            </a:r>
            <a:endParaRPr sz="2200"/>
          </a:p>
          <a:p>
            <a:pPr>
              <a:defRPr/>
            </a:pPr>
            <a:r>
              <a:rPr lang="en-GB" u="sng">
                <a:solidFill>
                  <a:schemeClr val="hlink"/>
                </a:solidFill>
                <a:hlinkClick r:id="rId3" tooltip="https://www.google.com/search?q=number+blocks+subtraction&amp;client=firefox-b-d&amp;sxsrf=ALiCzsY51RLL-03axy1u0yrpFACkLcpy4A%3A1651690634589&amp;ei=isxyYo2_I92N9u8P2-OsmAU&amp;ved=0ahUKEwiNrLaMw8b3AhXdhv0HHdsxC1MQ4dUDCA0&amp;uact=5&amp;oq=number+blocks+subtraction&amp;gs_lcp=Cgdnd3Mtd2l6EAMyBAgAEAoyBAgAEAoyBAgAEAoyBAgAEAoyBAgAEAoyCAgAEBYQChAeMggIABAWEAoQHjIICAAQFhAKEB46BwgAEEcQsAM6BAgjECc6BwgAEIAEEAo6BQgAEIAEOgcILhCABBAKOgUIABCRAjoKCAAQgAQQhwIQFDoKCC4QgAQQ1AIQCjoKCC4QgAQQhwIQFDoGCAAQDRAKSgUIPBIBMkoECEEYAEoECEYYAFCcBFiAMGDNN2gCcAF4AYABggKIAbMakgEGMC4xNS40mAEAoAEByAEIwAEB&amp;sclient=gws-wiz"/>
              </a:rPr>
              <a:t>h</a:t>
            </a:r>
            <a:r>
              <a:rPr lang="en-GB" u="sng">
                <a:solidFill>
                  <a:schemeClr val="hlink"/>
                </a:solidFill>
                <a:hlinkClick r:id="rId3" tooltip="https://www.google.com/search?q=number+blocks+subtraction&amp;client=firefox-b-d&amp;sxsrf=ALiCzsY51RLL-03axy1u0yrpFACkLcpy4A%3A1651690634589&amp;ei=isxyYo2_I92N9u8P2-OsmAU&amp;ved=0ahUKEwiNrLaMw8b3AhXdhv0HHdsxC1MQ4dUDCA0&amp;uact=5&amp;oq=number+blocks+subtraction&amp;gs_lcp=Cgdnd3Mtd2l6EAMyBAgAEAoyBAgAEAoyBAgAEAoyBAgAEAoyBAgAEAoyCAgAEBYQChAeMggIABAWEAoQHjIICAAQFhAKEB46BwgAEEcQsAM6BAgjECc6BwgAEIAEEAo6BQgAEIAEOgcILhCABBAKOgUIABCRAjoKCAAQgAQQhwIQFDoKCC4QgAQQ1AIQCjoKCC4QgAQQhwIQFDoGCAAQDRAKSgUIPBIBMkoECEEYAEoECEYYAFCcBFiAMGDNN2gCcAF4AYABggKIAbMakgEGMC4xNS40mAEAoAEByAEIwAEB&amp;sclient=gws-wiz"/>
              </a:rPr>
              <a:t>ttps://www.google.com/search?q=number+blocks+subtraction&amp;client=firefox-b-d&amp;sxsrf=ALiCzsY51RLL-03axy1u0yrpFACkLcpy4A%3A1651690634589&amp;ei=isxyYo2_I92N9u8P2-OsmAU&amp;ved=0ahUKEwiNrLaMw8b3AhXdhv0HHdsxC1MQ4dUDCA0&amp;uact=5&amp;oq=number+blocks+subtraction&amp;gs_lcp=Cgdnd3Mt</a:t>
            </a:r>
            <a:r>
              <a:rPr lang="en-GB" u="sng">
                <a:solidFill>
                  <a:schemeClr val="hlink"/>
                </a:solidFill>
                <a:hlinkClick r:id="rId3" tooltip="https://www.google.com/search?q=number+blocks+subtraction&amp;client=firefox-b-d&amp;sxsrf=ALiCzsY51RLL-03axy1u0yrpFACkLcpy4A%3A1651690634589&amp;ei=isxyYo2_I92N9u8P2-OsmAU&amp;ved=0ahUKEwiNrLaMw8b3AhXdhv0HHdsxC1MQ4dUDCA0&amp;uact=5&amp;oq=number+blocks+subtraction&amp;gs_lcp=Cgdnd3Mtd2l6EAMyBAgAEAoyBAgAEAoyBAgAEAoyBAgAEAoyBAgAEAoyCAgAEBYQChAeMggIABAWEAoQHjIICAAQFhAKEB46BwgAEEcQsAM6BAgjECc6BwgAEIAEEAo6BQgAEIAEOgcILhCABBAKOgUIABCRAjoKCAAQgAQQhwIQFDoKCC4QgAQQ1AIQCjoKCC4QgAQQhwIQFDoGCAAQDRAKSgUIPBIBMkoECEEYAEoECEYYAFCcBFiAMGDNN2gCcAF4AYABggKIAbMakgEGMC4xNS40mAEAoAEByAEIwAEB&amp;sclient=gws-wiz"/>
              </a:rPr>
              <a:t>d</a:t>
            </a:r>
            <a:r>
              <a:rPr lang="en-GB" u="sng">
                <a:solidFill>
                  <a:schemeClr val="hlink"/>
                </a:solidFill>
                <a:hlinkClick r:id="rId3" tooltip="https://www.google.com/search?q=number+blocks+subtraction&amp;client=firefox-b-d&amp;sxsrf=ALiCzsY51RLL-03axy1u0yrpFACkLcpy4A%3A1651690634589&amp;ei=isxyYo2_I92N9u8P2-OsmAU&amp;ved=0ahUKEwiNrLaMw8b3AhXdhv0HHdsxC1MQ4dUDCA0&amp;uact=5&amp;oq=number+blocks+subtraction&amp;gs_lcp=Cgdnd3Mtd2l6EAMyBAgAEAoyBAgAEAoyBAgAEAoyBAgAEAoyBAgAEAoyCAgAEBYQChAeMggIABAWEAoQHjIICAAQFhAKEB46BwgAEEcQsAM6BAgjECc6BwgAEIAEEAo6BQgAEIAEOgcILhCABBAKOgUIABCRAjoKCAAQgAQQhwIQFDoKCC4QgAQQ1AIQCjoKCC4QgAQQhwIQFDoGCAAQDRAKSgUIPBIBMkoECEEYAEoECEYYAFCcBFiAMGDNN2gCcAF4AYABggKIAbMakgEGMC4xNS40mAEAoAEByAEIwAEB&amp;sclient=gws-wiz"/>
              </a:rPr>
              <a:t>2l6EAMyBAgAEAoyBAgAEAoyBAgAEAoyBAgAEAoyBAgAEAoyCAgAEBYQChAeMggIABAWEAoQHjIICAAQFhAKEB46BwgAEEcQsAM6BAgjECc6BwgAEIAEEAo6BQgAEIAEOgcILhCABBAKOgUIABCRAjoKCAAQgAQQhwIQFDoKCC4QgAQQ1AIQCjoKCC4QgAQQhwIQFDoGCAAQDRAKSgUIPBIBMkoECEEYAEoECEYYAFCcBFiAMGDNN2gCcAF4AYABg</a:t>
            </a:r>
            <a:r>
              <a:rPr lang="en-GB" u="sng">
                <a:solidFill>
                  <a:schemeClr val="hlink"/>
                </a:solidFill>
                <a:hlinkClick r:id="rId3" tooltip="https://www.google.com/search?q=number+blocks+subtraction&amp;client=firefox-b-d&amp;sxsrf=ALiCzsY51RLL-03axy1u0yrpFACkLcpy4A%3A1651690634589&amp;ei=isxyYo2_I92N9u8P2-OsmAU&amp;ved=0ahUKEwiNrLaMw8b3AhXdhv0HHdsxC1MQ4dUDCA0&amp;uact=5&amp;oq=number+blocks+subtraction&amp;gs_lcp=Cgdnd3Mtd2l6EAMyBAgAEAoyBAgAEAoyBAgAEAoyBAgAEAoyBAgAEAoyCAgAEBYQChAeMggIABAWEAoQHjIICAAQFhAKEB46BwgAEEcQsAM6BAgjECc6BwgAEIAEEAo6BQgAEIAEOgcILhCABBAKOgUIABCRAjoKCAAQgAQQhwIQFDoKCC4QgAQQ1AIQCjoKCC4QgAQQhwIQFDoGCAAQDRAKSgUIPBIBMkoECEEYAEoECEYYAFCcBFiAMGDNN2gCcAF4AYABggKIAbMakgEGMC4xNS40mAEAoAEByAEIwAEB&amp;sclient=gws-wiz"/>
              </a:rPr>
              <a:t>gKIAbMakgEGMC4xNS40mAEAoAEByAEIwAEB&amp;sclient=gws-wiz</a:t>
            </a:r>
            <a:endParaRPr/>
          </a:p>
        </p:txBody>
      </p:sp>
      <p:sp>
        <p:nvSpPr>
          <p:cNvPr id="700297541" name="" hidden="0"/>
          <p:cNvSpPr/>
          <p:nvPr isPhoto="0" userDrawn="0"/>
        </p:nvSpPr>
        <p:spPr bwMode="auto">
          <a:xfrm flipH="0" flipV="0">
            <a:off x="5425312" y="568854"/>
            <a:ext cx="6138333" cy="101864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r>
              <a:rPr lang="en-GB" sz="2200">
                <a:solidFill>
                  <a:schemeClr val="tx1"/>
                </a:solidFill>
              </a:rPr>
              <a:t>Number Blocks Addition</a:t>
            </a:r>
            <a:endParaRPr lang="en-GB" sz="220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u="sng">
                <a:solidFill>
                  <a:schemeClr val="hlink"/>
                </a:solidFill>
                <a:hlinkClick r:id="rId4" tooltip="https://www.youtube.com/watch?v=C6KDz2mAn9o"/>
              </a:rPr>
              <a:t>https://www.youtube.com/watch?v=C6KDz2mAn9o</a:t>
            </a:r>
            <a:endParaRPr sz="22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ONLYOFFICE/7.1.0.215</Application>
  <DocSecurity>0</DocSecurity>
  <PresentationFormat>Widescreen</PresentationFormat>
  <Paragraphs>0</Paragraphs>
  <Slides>10</Slides>
  <Notes>10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Methodology for Teachers of English as a Foreign Language</dc:title>
  <dc:subject/>
  <dc:creator>Reception1</dc:creator>
  <cp:keywords/>
  <dc:description/>
  <dc:identifier/>
  <dc:language/>
  <cp:lastModifiedBy/>
  <cp:revision>20</cp:revision>
  <dcterms:created xsi:type="dcterms:W3CDTF">2012-12-03T06:56:55Z</dcterms:created>
  <dcterms:modified xsi:type="dcterms:W3CDTF">2022-06-27T21:51:37Z</dcterms:modified>
  <cp:category/>
  <cp:contentStatus/>
  <cp:version/>
</cp:coreProperties>
</file>