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1_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_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1_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1_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1_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1_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1_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00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6" descr="Рисунок 6" hidden="0"/>
          <p:cNvPicPr>
            <a:picLocks noChangeAspect="1"/>
          </p:cNvPicPr>
          <p:nvPr isPhoto="0" userDrawn="0"/>
        </p:nvPicPr>
        <p:blipFill>
          <a:blip r:embed="rId2"/>
          <a:srcRect l="0" t="52800" r="0" b="9400"/>
          <a:stretch/>
        </p:blipFill>
        <p:spPr bwMode="auto">
          <a:xfrm>
            <a:off x="0" y="0"/>
            <a:ext cx="12192000" cy="720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02318" y="339502"/>
            <a:ext cx="2446149" cy="8252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4788519" y="298401"/>
            <a:ext cx="6960569" cy="146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000" b="1">
                <a:solidFill>
                  <a:srgbClr val="0000A7"/>
                </a:solidFill>
                <a:latin typeface="+mj-lt"/>
              </a:rPr>
              <a:t>ERASMUS+</a:t>
            </a:r>
            <a:endParaRPr/>
          </a:p>
          <a:p>
            <a:pPr algn="r">
              <a:defRPr/>
            </a:pPr>
            <a:r>
              <a:rPr lang="en-GB" sz="3000" b="1">
                <a:solidFill>
                  <a:srgbClr val="0000A7"/>
                </a:solidFill>
                <a:latin typeface="Calibri Light"/>
              </a:rPr>
              <a:t>CLIL</a:t>
            </a:r>
            <a:r>
              <a:rPr lang="en-US" sz="3000" b="1">
                <a:solidFill>
                  <a:srgbClr val="0000A7"/>
                </a:solidFill>
                <a:latin typeface="+mj-lt"/>
              </a:rPr>
              <a:t> </a:t>
            </a:r>
            <a:endParaRPr/>
          </a:p>
          <a:p>
            <a:pPr algn="r">
              <a:defRPr/>
            </a:pPr>
            <a:endParaRPr lang="en-GB" sz="3000">
              <a:solidFill>
                <a:srgbClr val="0000A7"/>
              </a:solidFill>
              <a:latin typeface="+mj-lt"/>
            </a:endParaRPr>
          </a:p>
        </p:txBody>
      </p:sp>
      <p:sp>
        <p:nvSpPr>
          <p:cNvPr id="18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88386" y="5811901"/>
            <a:ext cx="9144000" cy="46275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 b="1">
                <a:solidFill>
                  <a:schemeClr val="tx1"/>
                </a:solidFill>
              </a:rPr>
              <a:t>History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0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615437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6800" y="13014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GB" u="sng">
                <a:solidFill>
                  <a:srgbClr val="002060"/>
                </a:solidFill>
              </a:rPr>
              <a:t>Using &amp; Adapting Audiovisual Material</a:t>
            </a:r>
            <a:endParaRPr u="sng">
              <a:solidFill>
                <a:srgbClr val="002060"/>
              </a:solidFill>
            </a:endParaRPr>
          </a:p>
        </p:txBody>
      </p:sp>
      <p:sp>
        <p:nvSpPr>
          <p:cNvPr id="1576540342" name="Rectangle 2" hidden="0"/>
          <p:cNvSpPr/>
          <p:nvPr isPhoto="0" userDrawn="0"/>
        </p:nvSpPr>
        <p:spPr bwMode="auto">
          <a:xfrm>
            <a:off x="0" y="5589239"/>
            <a:ext cx="12191998" cy="1268759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435173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2144478" y="1455705"/>
            <a:ext cx="9209315" cy="513389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en-GB" sz="2400" u="sng"/>
              <a:t>Audiovisual Material Can be</a:t>
            </a:r>
            <a:endParaRPr lang="en-GB" sz="2400" u="sng"/>
          </a:p>
          <a:p>
            <a:pPr>
              <a:defRPr/>
            </a:pPr>
            <a:r>
              <a:rPr lang="en-GB" sz="2400"/>
              <a:t>Youtube videos</a:t>
            </a:r>
            <a:endParaRPr sz="2400"/>
          </a:p>
          <a:p>
            <a:pPr>
              <a:defRPr/>
            </a:pPr>
            <a:r>
              <a:rPr lang="en-GB" sz="2400"/>
              <a:t>Documentaries</a:t>
            </a:r>
            <a:endParaRPr sz="2400"/>
          </a:p>
          <a:p>
            <a:pPr>
              <a:defRPr/>
            </a:pPr>
            <a:r>
              <a:rPr lang="en-GB" sz="2400"/>
              <a:t>Movies</a:t>
            </a:r>
            <a:endParaRPr sz="2400"/>
          </a:p>
          <a:p>
            <a:pPr>
              <a:defRPr/>
            </a:pPr>
            <a:r>
              <a:rPr lang="en-GB" sz="2400"/>
              <a:t>Podcasts</a:t>
            </a:r>
            <a:endParaRPr lang="en-GB" sz="2400"/>
          </a:p>
          <a:p>
            <a:pPr>
              <a:defRPr/>
            </a:pPr>
            <a:r>
              <a:rPr lang="en-GB" sz="2400"/>
              <a:t>TEDtalks</a:t>
            </a:r>
            <a:endParaRPr sz="2400"/>
          </a:p>
          <a:p>
            <a:pPr>
              <a:defRPr/>
            </a:pPr>
            <a:r>
              <a:rPr lang="en-GB" sz="2400"/>
              <a:t>Audio Books</a:t>
            </a:r>
            <a:endParaRPr sz="2400"/>
          </a:p>
          <a:p>
            <a:pPr>
              <a:defRPr/>
            </a:pPr>
            <a:r>
              <a:rPr lang="en-GB" sz="2400"/>
              <a:t>Textbooks that have short videos</a:t>
            </a:r>
            <a:endParaRPr lang="en-GB" sz="2400"/>
          </a:p>
          <a:p>
            <a:pPr>
              <a:defRPr/>
            </a:pPr>
            <a:r>
              <a:rPr lang="en-GB" sz="2400"/>
              <a:t>Songs</a:t>
            </a:r>
            <a:endParaRPr sz="2400"/>
          </a:p>
        </p:txBody>
      </p:sp>
      <p:pic>
        <p:nvPicPr>
          <p:cNvPr id="1966230921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1" y="5764323"/>
            <a:ext cx="864095" cy="825277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413821" name="Picture 215413820" hidden="0"/>
          <p:cNvPicPr>
            <a:picLocks noChangeAspect="1"/>
          </p:cNvPicPr>
          <p:nvPr isPhoto="0" userDrawn="0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0" t="0" r="0" b="127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541381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en-GB" b="1" u="sng"/>
              <a:t>Why Use Audiovisual Material?</a:t>
            </a:r>
            <a:br>
              <a:rPr lang="en-GB" b="1" u="sng"/>
            </a:br>
            <a:endParaRPr/>
          </a:p>
        </p:txBody>
      </p:sp>
      <p:grpSp>
        <p:nvGrpSpPr>
          <p:cNvPr id="215413819" name="Content Placeholder 2" hidden="0"/>
          <p:cNvGrpSpPr>
            <a:grpSpLocks noGrp="1"/>
          </p:cNvGrpSpPr>
          <p:nvPr isPhoto="0" userDrawn="0"/>
        </p:nvGrpSpPr>
        <p:grpSpPr bwMode="auto">
          <a:xfrm>
            <a:off x="838198" y="1825624"/>
            <a:ext cx="9910951" cy="4572307"/>
            <a:chOff x="0" y="0"/>
            <a:chExt cx="9910951" cy="4572307"/>
          </a:xfrm>
        </p:grpSpPr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0" y="0"/>
              <a:ext cx="8185431" cy="1103761"/>
            </a:xfrm>
            <a:prstGeom prst="roundRect">
              <a:avLst>
                <a:gd name="adj" fmla="val 10000"/>
              </a:avLst>
            </a:prstGeom>
            <a:solidFill>
              <a:srgbClr val="F56900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8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600" b="0" i="0" u="none" strike="noStrike" cap="none" spc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To make the lesson more interactive and engaging</a:t>
              </a:r>
              <a:endParaRPr sz="26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604647" y="1277096"/>
              <a:ext cx="8097012" cy="1002492"/>
            </a:xfrm>
            <a:prstGeom prst="roundRect">
              <a:avLst>
                <a:gd name="adj" fmla="val 10000"/>
              </a:avLst>
            </a:prstGeom>
            <a:solidFill>
              <a:srgbClr val="CC00CC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8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600" b="0" i="0" u="none" strike="noStrike" cap="none" spc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Students remember the information better as both their visual and auditory sense are being used </a:t>
              </a:r>
              <a:endParaRPr sz="26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1137405" y="2387418"/>
              <a:ext cx="8097012" cy="991081"/>
            </a:xfrm>
            <a:prstGeom prst="roundRect">
              <a:avLst>
                <a:gd name="adj" fmla="val 10000"/>
              </a:avLst>
            </a:prstGeom>
            <a:solidFill>
              <a:srgbClr val="FFC91C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8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400" b="0" i="0" u="none" strike="noStrike" cap="none" spc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Images enhance understanding </a:t>
              </a:r>
              <a:endParaRPr sz="24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1813939" y="3556692"/>
              <a:ext cx="8097012" cy="1015614"/>
            </a:xfrm>
            <a:prstGeom prst="roundRect">
              <a:avLst>
                <a:gd name="adj" fmla="val 10000"/>
              </a:avLst>
            </a:prstGeom>
            <a:solidFill>
              <a:srgbClr val="0000A7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8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600" b="0" i="0" u="none" strike="noStrike" cap="none" spc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Students are exposed to the right pronunciation and musicality of the target language</a:t>
              </a:r>
              <a:endParaRPr sz="2600"/>
            </a:p>
          </p:txBody>
        </p:sp>
      </p:grpSp>
      <p:pic>
        <p:nvPicPr>
          <p:cNvPr id="6" name="Picture 2" descr="Picture 2" hidden="0"/>
          <p:cNvPicPr>
            <a:picLocks noChangeAspect="1"/>
          </p:cNvPicPr>
          <p:nvPr isPhoto="0" userDrawn="0"/>
        </p:nvPicPr>
        <p:blipFill>
          <a:blip r:embed="rId3"/>
          <a:srcRect l="0" t="0" r="64675" b="0"/>
          <a:stretch/>
        </p:blipFill>
        <p:spPr bwMode="auto">
          <a:xfrm>
            <a:off x="263353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 hidden="0"/>
          <p:cNvPicPr>
            <a:picLocks noChangeAspect="1"/>
          </p:cNvPicPr>
          <p:nvPr isPhoto="0" userDrawn="0"/>
        </p:nvPicPr>
        <p:blipFill>
          <a:blip r:embed="rId3"/>
          <a:srcRect l="0" t="0" r="64675" b="0"/>
          <a:stretch/>
        </p:blipFill>
        <p:spPr bwMode="auto">
          <a:xfrm>
            <a:off x="263352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C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 hidden="0"/>
          <p:cNvSpPr/>
          <p:nvPr isPhoto="0" userDrawn="0"/>
        </p:nvSpPr>
        <p:spPr bwMode="auto">
          <a:xfrm>
            <a:off x="0" y="5589240"/>
            <a:ext cx="12191999" cy="1268760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2343859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24740" y="620391"/>
            <a:ext cx="10871155" cy="194956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en-GB" sz="3600" b="0" i="1" u="sng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Why Do We Need To Make Our Own/Adapt Videos to our lessons?</a:t>
            </a:r>
            <a:endParaRPr sz="3600" i="1" u="sng">
              <a:solidFill>
                <a:srgbClr val="002060"/>
              </a:solidFill>
            </a:endParaRPr>
          </a:p>
        </p:txBody>
      </p:sp>
      <p:pic>
        <p:nvPicPr>
          <p:cNvPr id="8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2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  <p:sp>
        <p:nvSpPr>
          <p:cNvPr id="0" name="" hidden="0"/>
          <p:cNvSpPr/>
          <p:nvPr isPhoto="0" userDrawn="0"/>
        </p:nvSpPr>
        <p:spPr bwMode="auto">
          <a:xfrm rot="0" flipH="0" flipV="0">
            <a:off x="1486918" y="2228129"/>
            <a:ext cx="8946800" cy="3091534"/>
          </a:xfrm>
          <a:prstGeom prst="roundRect">
            <a:avLst>
              <a:gd name="adj" fmla="val 16667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95249" tIns="95249" rIns="95249" bIns="95249" numCol="1" spcCol="1268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600" b="0" i="1" u="none" strike="noStrike" cap="none" spc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Most history textbooks today do not contain audiovisual material like ESL or EFL textbooks do. Therefore, teachers need to take the initiative to search and find a video suitable both in terms of context as well as language level for their class. 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B05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3544070" name="" hidden="0"/>
          <p:cNvSpPr/>
          <p:nvPr isPhoto="0" userDrawn="0"/>
        </p:nvSpPr>
        <p:spPr bwMode="auto">
          <a:xfrm flipH="0" flipV="0">
            <a:off x="558961" y="1204103"/>
            <a:ext cx="3917829" cy="305518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70002434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259858" y="1590135"/>
            <a:ext cx="360202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 sz="4800" b="1"/>
              <a:t>How to Adapt?</a:t>
            </a:r>
            <a:endParaRPr sz="4800" b="1"/>
          </a:p>
        </p:txBody>
      </p:sp>
      <p:sp>
        <p:nvSpPr>
          <p:cNvPr id="369321712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183186" y="820208"/>
            <a:ext cx="6172200" cy="550333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indent="0">
              <a:buFont typeface="Arial"/>
              <a:buNone/>
              <a:defRPr/>
            </a:pPr>
            <a:r>
              <a:rPr lang="en-GB" sz="3600"/>
              <a:t>Watch/Listen to the video and create exercises such as:</a:t>
            </a:r>
            <a:endParaRPr lang="en-GB" sz="3600"/>
          </a:p>
          <a:p>
            <a:pPr>
              <a:defRPr/>
            </a:pPr>
            <a:r>
              <a:rPr lang="en-GB" sz="3600"/>
              <a:t>Gap-fills</a:t>
            </a:r>
            <a:endParaRPr lang="en-GB" sz="3600"/>
          </a:p>
          <a:p>
            <a:pPr>
              <a:defRPr/>
            </a:pPr>
            <a:r>
              <a:rPr lang="en-GB" sz="3600"/>
              <a:t>Note-taking </a:t>
            </a:r>
            <a:endParaRPr lang="en-GB" sz="3600"/>
          </a:p>
          <a:p>
            <a:pPr>
              <a:defRPr/>
            </a:pPr>
            <a:r>
              <a:rPr lang="en-GB" sz="3600"/>
              <a:t>Labelling an image</a:t>
            </a:r>
            <a:endParaRPr lang="en-GB" sz="3600"/>
          </a:p>
          <a:p>
            <a:pPr>
              <a:defRPr/>
            </a:pPr>
            <a:r>
              <a:rPr lang="en-GB" sz="3600"/>
              <a:t>Completing a flow-chart</a:t>
            </a:r>
            <a:endParaRPr lang="en-GB" sz="3600"/>
          </a:p>
          <a:p>
            <a:pPr>
              <a:defRPr/>
            </a:pPr>
            <a:r>
              <a:rPr lang="en-GB" sz="3600"/>
              <a:t>Putting together a puzzle</a:t>
            </a:r>
            <a:endParaRPr lang="en-GB" sz="3600"/>
          </a:p>
          <a:p>
            <a:pPr>
              <a:defRPr/>
            </a:pPr>
            <a:endParaRPr lang="en-GB" sz="3600"/>
          </a:p>
        </p:txBody>
      </p:sp>
      <p:pic>
        <p:nvPicPr>
          <p:cNvPr id="710024680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1" y="5764323"/>
            <a:ext cx="864095" cy="825277"/>
          </a:xfrm>
          <a:prstGeom prst="rect">
            <a:avLst/>
          </a:prstGeom>
          <a:ln w="12700">
            <a:miter/>
          </a:ln>
        </p:spPr>
      </p:pic>
      <p:sp>
        <p:nvSpPr>
          <p:cNvPr id="1141722904" name="" hidden="0"/>
          <p:cNvSpPr/>
          <p:nvPr isPhoto="0" userDrawn="0"/>
        </p:nvSpPr>
        <p:spPr bwMode="auto">
          <a:xfrm flipH="0" flipV="0">
            <a:off x="792594" y="3540424"/>
            <a:ext cx="1024386" cy="75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0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27336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30520" y="457200"/>
            <a:ext cx="4241502" cy="2611966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GB" sz="3600" b="1" u="sng">
                <a:solidFill>
                  <a:srgbClr val="002060"/>
                </a:solidFill>
              </a:rPr>
              <a:t>What if the linguistic level of the video does not match that of the students?</a:t>
            </a:r>
            <a:endParaRPr sz="3600" b="1" u="sng">
              <a:solidFill>
                <a:srgbClr val="002060"/>
              </a:solidFill>
            </a:endParaRPr>
          </a:p>
        </p:txBody>
      </p:sp>
      <p:sp>
        <p:nvSpPr>
          <p:cNvPr id="378819631" name="Rectangle 2" hidden="0"/>
          <p:cNvSpPr/>
          <p:nvPr isPhoto="0" userDrawn="0"/>
        </p:nvSpPr>
        <p:spPr bwMode="auto">
          <a:xfrm>
            <a:off x="0" y="5589239"/>
            <a:ext cx="12191998" cy="1268759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en-GB"/>
          </a:p>
        </p:txBody>
      </p:sp>
      <p:sp>
        <p:nvSpPr>
          <p:cNvPr id="1291087134" name="" hidden="0"/>
          <p:cNvSpPr/>
          <p:nvPr isPhoto="0" userDrawn="0"/>
        </p:nvSpPr>
        <p:spPr bwMode="auto">
          <a:xfrm flipH="0" flipV="0">
            <a:off x="4854197" y="431320"/>
            <a:ext cx="6757358" cy="60924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782701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183187" y="89858"/>
            <a:ext cx="6172200" cy="618226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It often is the case that elementary level students cannot cope with authentic material (one that already exists) online or in textbooks about history.</a:t>
            </a: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In such cases teachers can record their own voice or even video themselves speaking at the pace which suits their own students. </a:t>
            </a: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In this case, teachers</a:t>
            </a:r>
            <a:r>
              <a:rPr lang="en-GB">
                <a:solidFill>
                  <a:schemeClr val="bg1"/>
                </a:solidFill>
              </a:rPr>
              <a:t> can also simplify the language using simpler sentence structures and more familiar vocabulary to facilitate understanding.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Why is this more effective than having the teacher speaking in class? Because students’ attention will be more quickly drawn and maintained for a longer period when using a screen/video rather than the actual teacher speaking in class. 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502387317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1" y="5764323"/>
            <a:ext cx="864095" cy="825277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ONLYOFFICE/7.1.0.215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Methodology for Teachers of English as a Foreign Language</dc:title>
  <dc:subject/>
  <dc:creator>Reception1</dc:creator>
  <cp:keywords/>
  <dc:description/>
  <dc:identifier/>
  <dc:language/>
  <cp:lastModifiedBy/>
  <cp:revision>20</cp:revision>
  <dcterms:created xsi:type="dcterms:W3CDTF">2012-12-03T06:56:55Z</dcterms:created>
  <dcterms:modified xsi:type="dcterms:W3CDTF">2022-06-06T04:04:43Z</dcterms:modified>
  <cp:category/>
  <cp:contentStatus/>
  <cp:version/>
</cp:coreProperties>
</file>